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wdp" ContentType="image/vnd.ms-photo"/>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5"/>
  </p:notesMasterIdLst>
  <p:handoutMasterIdLst>
    <p:handoutMasterId r:id="rId56"/>
  </p:handoutMasterIdLst>
  <p:sldIdLst>
    <p:sldId id="779" r:id="rId2"/>
    <p:sldId id="784" r:id="rId3"/>
    <p:sldId id="785" r:id="rId4"/>
    <p:sldId id="786" r:id="rId5"/>
    <p:sldId id="787" r:id="rId6"/>
    <p:sldId id="840" r:id="rId7"/>
    <p:sldId id="839" r:id="rId8"/>
    <p:sldId id="852" r:id="rId9"/>
    <p:sldId id="789" r:id="rId10"/>
    <p:sldId id="791" r:id="rId11"/>
    <p:sldId id="792" r:id="rId12"/>
    <p:sldId id="841" r:id="rId13"/>
    <p:sldId id="844" r:id="rId14"/>
    <p:sldId id="790" r:id="rId15"/>
    <p:sldId id="855" r:id="rId16"/>
    <p:sldId id="842" r:id="rId17"/>
    <p:sldId id="845" r:id="rId18"/>
    <p:sldId id="843" r:id="rId19"/>
    <p:sldId id="793" r:id="rId20"/>
    <p:sldId id="794" r:id="rId21"/>
    <p:sldId id="795" r:id="rId22"/>
    <p:sldId id="796" r:id="rId23"/>
    <p:sldId id="797" r:id="rId24"/>
    <p:sldId id="798" r:id="rId25"/>
    <p:sldId id="799" r:id="rId26"/>
    <p:sldId id="800" r:id="rId27"/>
    <p:sldId id="856" r:id="rId28"/>
    <p:sldId id="801" r:id="rId29"/>
    <p:sldId id="802" r:id="rId30"/>
    <p:sldId id="803" r:id="rId31"/>
    <p:sldId id="807" r:id="rId32"/>
    <p:sldId id="808" r:id="rId33"/>
    <p:sldId id="809" r:id="rId34"/>
    <p:sldId id="811" r:id="rId35"/>
    <p:sldId id="812" r:id="rId36"/>
    <p:sldId id="813" r:id="rId37"/>
    <p:sldId id="814" r:id="rId38"/>
    <p:sldId id="854" r:id="rId39"/>
    <p:sldId id="853" r:id="rId40"/>
    <p:sldId id="815" r:id="rId41"/>
    <p:sldId id="816" r:id="rId42"/>
    <p:sldId id="858" r:id="rId43"/>
    <p:sldId id="818" r:id="rId44"/>
    <p:sldId id="819" r:id="rId45"/>
    <p:sldId id="820" r:id="rId46"/>
    <p:sldId id="859" r:id="rId47"/>
    <p:sldId id="861" r:id="rId48"/>
    <p:sldId id="834" r:id="rId49"/>
    <p:sldId id="835" r:id="rId50"/>
    <p:sldId id="849" r:id="rId51"/>
    <p:sldId id="848" r:id="rId52"/>
    <p:sldId id="850" r:id="rId53"/>
    <p:sldId id="851" r:id="rId54"/>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94236" autoAdjust="0"/>
  </p:normalViewPr>
  <p:slideViewPr>
    <p:cSldViewPr>
      <p:cViewPr>
        <p:scale>
          <a:sx n="103" d="100"/>
          <a:sy n="103" d="100"/>
        </p:scale>
        <p:origin x="-1240" y="-184"/>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06/07/2011</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10</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12</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maybe our question should</a:t>
            </a:r>
            <a:r>
              <a:rPr lang="en-US" baseline="0" dirty="0" smtClean="0"/>
              <a:t> be simply, What is action?  Maybe attempts to explain joint action fail because we start by assuming that real actions involve just one agents and provide an account of action on that basis; and having excluded joint action at the outset, it proves difficult to get it back into the account at a later stage.</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This avoids</a:t>
            </a:r>
            <a:r>
              <a:rPr lang="en-US" baseline="0" dirty="0" smtClean="0"/>
              <a:t> the Mistake.  </a:t>
            </a:r>
          </a:p>
          <a:p>
            <a:r>
              <a:rPr lang="en-US" baseline="0" dirty="0" smtClean="0"/>
              <a:t>But is it adequate?  </a:t>
            </a:r>
          </a:p>
          <a:p>
            <a:r>
              <a:rPr lang="en-US" baseline="0" dirty="0" smtClean="0"/>
              <a:t>Well, what does it have to be adequate to?</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This avoids</a:t>
            </a:r>
            <a:r>
              <a:rPr lang="en-US" baseline="0" dirty="0" smtClean="0"/>
              <a:t> the Mistake.  </a:t>
            </a:r>
          </a:p>
          <a:p>
            <a:r>
              <a:rPr lang="en-US" baseline="0" dirty="0" smtClean="0"/>
              <a:t>But is it adequate?  </a:t>
            </a:r>
          </a:p>
          <a:p>
            <a:r>
              <a:rPr lang="en-US" baseline="0" dirty="0" smtClean="0"/>
              <a:t>Well, what does it have to be adequate to?</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Most philosophers (and</a:t>
            </a:r>
            <a:r>
              <a:rPr lang="en-US" baseline="0" dirty="0" smtClean="0"/>
              <a:t> many psychologists) </a:t>
            </a:r>
            <a:r>
              <a:rPr lang="en-US" dirty="0" smtClean="0"/>
              <a:t>anchor</a:t>
            </a:r>
            <a:r>
              <a:rPr lang="en-US" baseline="0" dirty="0" smtClean="0"/>
              <a:t> their research using </a:t>
            </a:r>
            <a:r>
              <a:rPr lang="en-US" dirty="0" smtClean="0"/>
              <a:t>examples of joint action.</a:t>
            </a:r>
          </a:p>
          <a:p>
            <a:r>
              <a:rPr lang="en-US" dirty="0" smtClean="0"/>
              <a:t>It has to be adequate</a:t>
            </a:r>
            <a:r>
              <a:rPr lang="en-US" baseline="0" dirty="0" smtClean="0"/>
              <a:t> to these examples.  </a:t>
            </a:r>
          </a:p>
          <a:p>
            <a:r>
              <a:rPr lang="en-US" dirty="0" smtClean="0"/>
              <a:t>These examples are not supposed to be merely cases of joint action, whatever that is.</a:t>
            </a:r>
          </a:p>
          <a:p>
            <a:r>
              <a:rPr lang="en-US" dirty="0" smtClean="0"/>
              <a:t>They are also supposed to be paradigm cases, </a:t>
            </a:r>
          </a:p>
          <a:p>
            <a:r>
              <a:rPr lang="en-US" dirty="0" smtClean="0"/>
              <a:t>and they are supposed to be cases reflection on which could provide an intuitive understanding of what joint action is.</a:t>
            </a:r>
          </a:p>
          <a:p>
            <a:r>
              <a:rPr lang="en-US" dirty="0" smtClean="0"/>
              <a:t>The assumption</a:t>
            </a:r>
            <a:r>
              <a:rPr lang="en-US" baseline="0" dirty="0" smtClean="0"/>
              <a:t> is </a:t>
            </a:r>
            <a:r>
              <a:rPr lang="en-US" dirty="0" smtClean="0"/>
              <a:t>that there is some thing (at least one but not necessarily only one) of which many or all of these cases are indeed paradigm instances.</a:t>
            </a:r>
          </a:p>
          <a:p>
            <a:r>
              <a:rPr lang="en-US" dirty="0" smtClean="0"/>
              <a:t>A notion</a:t>
            </a:r>
            <a:r>
              <a:rPr lang="en-US" baseline="0" dirty="0" smtClean="0"/>
              <a:t> of joint action is a notion of </a:t>
            </a:r>
            <a:r>
              <a:rPr lang="en-US" dirty="0" smtClean="0"/>
              <a:t/>
            </a:r>
            <a:br>
              <a:rPr lang="en-US" dirty="0" smtClean="0"/>
            </a:br>
            <a:r>
              <a:rPr lang="en-US" dirty="0" smtClean="0"/>
              <a:t>This is one criterion of adequacy.</a:t>
            </a:r>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Most philosophers (and</a:t>
            </a:r>
            <a:r>
              <a:rPr lang="en-US" baseline="0" dirty="0" smtClean="0"/>
              <a:t> many psychologists) </a:t>
            </a:r>
            <a:r>
              <a:rPr lang="en-US" dirty="0" smtClean="0"/>
              <a:t>anchor</a:t>
            </a:r>
            <a:r>
              <a:rPr lang="en-US" baseline="0" dirty="0" smtClean="0"/>
              <a:t> their </a:t>
            </a:r>
            <a:r>
              <a:rPr lang="en-US" baseline="0" smtClean="0"/>
              <a:t>research using </a:t>
            </a:r>
            <a:r>
              <a:rPr lang="en-US" smtClean="0"/>
              <a:t>examples </a:t>
            </a:r>
            <a:r>
              <a:rPr lang="en-US" dirty="0" smtClean="0"/>
              <a:t>of joint action.</a:t>
            </a:r>
          </a:p>
          <a:p>
            <a:r>
              <a:rPr lang="en-US" dirty="0" smtClean="0"/>
              <a:t>It has to be adequate</a:t>
            </a:r>
            <a:r>
              <a:rPr lang="en-US" baseline="0" dirty="0" smtClean="0"/>
              <a:t> to these examples.  </a:t>
            </a:r>
          </a:p>
          <a:p>
            <a:r>
              <a:rPr lang="en-US" dirty="0" smtClean="0"/>
              <a:t>These examples are not supposed to be merely cases of joint action, whatever that is.</a:t>
            </a:r>
          </a:p>
          <a:p>
            <a:r>
              <a:rPr lang="en-US" dirty="0" smtClean="0"/>
              <a:t>They are also supposed to be paradigm cases, </a:t>
            </a:r>
          </a:p>
          <a:p>
            <a:r>
              <a:rPr lang="en-US" dirty="0" smtClean="0"/>
              <a:t>and they are supposed to be cases reflection on which could provide an intuitive understanding of what joint action is.</a:t>
            </a:r>
          </a:p>
          <a:p>
            <a:r>
              <a:rPr lang="en-US" dirty="0" smtClean="0"/>
              <a:t>The assumption</a:t>
            </a:r>
            <a:r>
              <a:rPr lang="en-US" baseline="0" dirty="0" smtClean="0"/>
              <a:t> is </a:t>
            </a:r>
            <a:r>
              <a:rPr lang="en-US" dirty="0" smtClean="0"/>
              <a:t>that there is some thing (at least one but not necessarily only one) of which many or all of these cases are indeed paradigm instances.</a:t>
            </a:r>
          </a:p>
          <a:p>
            <a:r>
              <a:rPr lang="en-US" dirty="0" smtClean="0"/>
              <a:t>A notion</a:t>
            </a:r>
            <a:r>
              <a:rPr lang="en-US" baseline="0" dirty="0" smtClean="0"/>
              <a:t> of joint action is a notion of </a:t>
            </a:r>
            <a:r>
              <a:rPr lang="en-US" dirty="0" smtClean="0"/>
              <a:t/>
            </a:r>
            <a:br>
              <a:rPr lang="en-US" dirty="0" smtClean="0"/>
            </a:br>
            <a:r>
              <a:rPr lang="en-US" dirty="0" smtClean="0"/>
              <a:t>This is one criterion of adequacy.</a:t>
            </a:r>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2</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29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3</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4</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47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53</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6</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7</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8</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9</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5"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microsoft.com/office/2007/relationships/hdphoto" Target="../media/hdphoto5.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microsoft.com/office/2007/relationships/hdphoto" Target="../media/hdphoto5.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2.wdp"/><Relationship Id="rId5"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3.wdp"/><Relationship Id="rId5"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microsoft.com/office/2007/relationships/hdphoto" Target="../media/hdphoto5.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3.wdp"/><Relationship Id="rId5"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4.wdp"/><Relationship Id="rId5"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microsoft.com/office/2007/relationships/hdphoto" Target="../media/hdphoto5.wdp"/></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microsoft.com/office/2007/relationships/hdphoto" Target="../media/hdphoto5.wdp"/></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microsoft.com/office/2007/relationships/hdphoto" Target="../media/hdphoto5.wdp"/></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6.wdp"/><Relationship Id="rId5"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4.wdp"/><Relationship Id="rId5"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SC_AB_0260.JPG"/>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356500">
            <a:off x="-279316" y="-391071"/>
            <a:ext cx="10346112" cy="7749480"/>
          </a:xfrm>
          <a:prstGeom prst="rect">
            <a:avLst/>
          </a:prstGeom>
        </p:spPr>
      </p:pic>
      <p:sp>
        <p:nvSpPr>
          <p:cNvPr id="13" name="Rectangle 12"/>
          <p:cNvSpPr/>
          <p:nvPr/>
        </p:nvSpPr>
        <p:spPr bwMode="auto">
          <a:xfrm>
            <a:off x="0" y="0"/>
            <a:ext cx="9144000" cy="6858000"/>
          </a:xfrm>
          <a:prstGeom prst="rect">
            <a:avLst/>
          </a:prstGeom>
          <a:gradFill flip="none" rotWithShape="1">
            <a:gsLst>
              <a:gs pos="77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bwMode="auto">
          <a:xfrm>
            <a:off x="0" y="0"/>
            <a:ext cx="9144000" cy="6858000"/>
          </a:xfrm>
          <a:prstGeom prst="rect">
            <a:avLst/>
          </a:prstGeom>
          <a:gradFill flip="none" rotWithShape="1">
            <a:gsLst>
              <a:gs pos="83000">
                <a:schemeClr val="tx1">
                  <a:alpha val="0"/>
                </a:schemeClr>
              </a:gs>
              <a:gs pos="100000">
                <a:schemeClr val="tx1"/>
              </a:gs>
            </a:gsLst>
            <a:path path="rect">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Text Box 5"/>
          <p:cNvSpPr txBox="1">
            <a:spLocks noChangeArrowheads="1"/>
          </p:cNvSpPr>
          <p:nvPr/>
        </p:nvSpPr>
        <p:spPr bwMode="auto">
          <a:xfrm>
            <a:off x="683568" y="764704"/>
            <a:ext cx="1726418"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What</a:t>
            </a:r>
            <a:endParaRPr lang="en-GB" sz="5000" b="1" i="0" dirty="0">
              <a:solidFill>
                <a:schemeClr val="tx1"/>
              </a:solidFill>
              <a:effectLst>
                <a:glow rad="101600">
                  <a:schemeClr val="bg1"/>
                </a:glow>
              </a:effectLst>
              <a:ea typeface="Arial" charset="0"/>
              <a:cs typeface="Arial" charset="0"/>
            </a:endParaRPr>
          </a:p>
        </p:txBody>
      </p:sp>
      <p:sp>
        <p:nvSpPr>
          <p:cNvPr id="15" name="Text Box 5"/>
          <p:cNvSpPr txBox="1">
            <a:spLocks noChangeArrowheads="1"/>
          </p:cNvSpPr>
          <p:nvPr/>
        </p:nvSpPr>
        <p:spPr bwMode="auto">
          <a:xfrm>
            <a:off x="2334137" y="764845"/>
            <a:ext cx="653687"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Is</a:t>
            </a:r>
            <a:endParaRPr lang="en-GB" sz="5000" b="1" i="0" dirty="0">
              <a:solidFill>
                <a:schemeClr val="tx1"/>
              </a:solidFill>
              <a:effectLst>
                <a:glow rad="101600">
                  <a:schemeClr val="bg1"/>
                </a:glow>
              </a:effectLst>
              <a:ea typeface="Arial" charset="0"/>
              <a:cs typeface="Arial" charset="0"/>
            </a:endParaRPr>
          </a:p>
        </p:txBody>
      </p:sp>
      <p:pic>
        <p:nvPicPr>
          <p:cNvPr id="18" name="Picture 4"/>
          <p:cNvPicPr>
            <a:picLocks noChangeAspect="1" noChangeArrowheads="1"/>
          </p:cNvPicPr>
          <p:nvPr/>
        </p:nvPicPr>
        <p:blipFill>
          <a:blip r:embed="rId5">
            <a:grayscl/>
          </a:blip>
          <a:srcRect/>
          <a:stretch>
            <a:fillRect/>
          </a:stretch>
        </p:blipFill>
        <p:spPr bwMode="auto">
          <a:xfrm>
            <a:off x="136649" y="1728168"/>
            <a:ext cx="4651375" cy="620712"/>
          </a:xfrm>
          <a:prstGeom prst="rect">
            <a:avLst/>
          </a:prstGeom>
          <a:noFill/>
          <a:ln w="9525">
            <a:noFill/>
            <a:round/>
            <a:headEnd/>
            <a:tailEnd/>
          </a:ln>
          <a:effectLst/>
        </p:spPr>
      </p:pic>
      <p:sp>
        <p:nvSpPr>
          <p:cNvPr id="16" name="Text Box 5"/>
          <p:cNvSpPr txBox="1">
            <a:spLocks noChangeArrowheads="1"/>
          </p:cNvSpPr>
          <p:nvPr/>
        </p:nvSpPr>
        <p:spPr bwMode="auto">
          <a:xfrm>
            <a:off x="1884960" y="1196893"/>
            <a:ext cx="2393905"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Action?</a:t>
            </a:r>
            <a:endParaRPr lang="en-GB" sz="5000" b="1" i="0" dirty="0">
              <a:solidFill>
                <a:schemeClr val="tx1"/>
              </a:solidFill>
              <a:effectLst>
                <a:glow rad="101600">
                  <a:schemeClr val="bg1"/>
                </a:glow>
              </a:effectLst>
              <a:ea typeface="Arial" charset="0"/>
              <a:cs typeface="Arial" charset="0"/>
            </a:endParaRPr>
          </a:p>
        </p:txBody>
      </p:sp>
      <p:sp>
        <p:nvSpPr>
          <p:cNvPr id="17" name="Text Box 5"/>
          <p:cNvSpPr txBox="1">
            <a:spLocks noChangeArrowheads="1"/>
          </p:cNvSpPr>
          <p:nvPr/>
        </p:nvSpPr>
        <p:spPr bwMode="auto">
          <a:xfrm>
            <a:off x="323528" y="1196893"/>
            <a:ext cx="1633440"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Joint</a:t>
            </a:r>
            <a:endParaRPr lang="en-GB" sz="5000" b="1" i="0" dirty="0">
              <a:solidFill>
                <a:schemeClr val="tx1"/>
              </a:solidFill>
              <a:effectLst>
                <a:glow rad="101600">
                  <a:schemeClr val="bg1"/>
                </a:glow>
              </a:effectLst>
              <a:ea typeface="Arial" charset="0"/>
              <a:cs typeface="Arial" charset="0"/>
            </a:endParaRPr>
          </a:p>
        </p:txBody>
      </p:sp>
    </p:spTree>
    <p:extLst>
      <p:ext uri="{BB962C8B-B14F-4D97-AF65-F5344CB8AC3E}">
        <p14:creationId xmlns:p14="http://schemas.microsoft.com/office/powerpoint/2010/main" val="320599312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Text Box 5"/>
          <p:cNvSpPr txBox="1">
            <a:spLocks noChangeArrowheads="1"/>
          </p:cNvSpPr>
          <p:nvPr/>
        </p:nvSpPr>
        <p:spPr bwMode="auto">
          <a:xfrm>
            <a:off x="683568" y="764704"/>
            <a:ext cx="1726418"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What</a:t>
            </a:r>
            <a:endParaRPr lang="en-GB" sz="5000" b="1" i="0" dirty="0">
              <a:solidFill>
                <a:schemeClr val="tx1"/>
              </a:solidFill>
              <a:effectLst>
                <a:glow rad="101600">
                  <a:schemeClr val="bg1"/>
                </a:glow>
              </a:effectLst>
              <a:ea typeface="Arial" charset="0"/>
              <a:cs typeface="Arial" charset="0"/>
            </a:endParaRPr>
          </a:p>
        </p:txBody>
      </p:sp>
      <p:sp>
        <p:nvSpPr>
          <p:cNvPr id="15" name="Text Box 5"/>
          <p:cNvSpPr txBox="1">
            <a:spLocks noChangeArrowheads="1"/>
          </p:cNvSpPr>
          <p:nvPr/>
        </p:nvSpPr>
        <p:spPr bwMode="auto">
          <a:xfrm>
            <a:off x="2334137" y="764845"/>
            <a:ext cx="653687"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Is</a:t>
            </a:r>
            <a:endParaRPr lang="en-GB" sz="5000" b="1" i="0" dirty="0">
              <a:solidFill>
                <a:schemeClr val="tx1"/>
              </a:solidFill>
              <a:effectLst>
                <a:glow rad="101600">
                  <a:schemeClr val="bg1"/>
                </a:glow>
              </a:effectLst>
              <a:ea typeface="Arial" charset="0"/>
              <a:cs typeface="Arial" charset="0"/>
            </a:endParaRPr>
          </a:p>
        </p:txBody>
      </p:sp>
      <p:pic>
        <p:nvPicPr>
          <p:cNvPr id="18" name="Picture 4"/>
          <p:cNvPicPr>
            <a:picLocks noChangeAspect="1" noChangeArrowheads="1"/>
          </p:cNvPicPr>
          <p:nvPr/>
        </p:nvPicPr>
        <p:blipFill>
          <a:blip r:embed="rId3">
            <a:grayscl/>
          </a:blip>
          <a:srcRect/>
          <a:stretch>
            <a:fillRect/>
          </a:stretch>
        </p:blipFill>
        <p:spPr bwMode="auto">
          <a:xfrm>
            <a:off x="136649" y="1728168"/>
            <a:ext cx="4651375" cy="620712"/>
          </a:xfrm>
          <a:prstGeom prst="rect">
            <a:avLst/>
          </a:prstGeom>
          <a:noFill/>
          <a:ln w="9525">
            <a:noFill/>
            <a:round/>
            <a:headEnd/>
            <a:tailEnd/>
          </a:ln>
          <a:effectLst/>
        </p:spPr>
      </p:pic>
      <p:sp>
        <p:nvSpPr>
          <p:cNvPr id="16" name="Text Box 5"/>
          <p:cNvSpPr txBox="1">
            <a:spLocks noChangeArrowheads="1"/>
          </p:cNvSpPr>
          <p:nvPr/>
        </p:nvSpPr>
        <p:spPr bwMode="auto">
          <a:xfrm>
            <a:off x="1884960" y="1196893"/>
            <a:ext cx="2393905"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Action?</a:t>
            </a:r>
            <a:endParaRPr lang="en-GB" sz="5000" b="1" i="0" dirty="0">
              <a:solidFill>
                <a:schemeClr val="tx1"/>
              </a:solidFill>
              <a:effectLst>
                <a:glow rad="101600">
                  <a:schemeClr val="bg1"/>
                </a:glow>
              </a:effectLst>
              <a:ea typeface="Arial" charset="0"/>
              <a:cs typeface="Arial" charset="0"/>
            </a:endParaRPr>
          </a:p>
        </p:txBody>
      </p:sp>
      <p:sp>
        <p:nvSpPr>
          <p:cNvPr id="17" name="Text Box 5"/>
          <p:cNvSpPr txBox="1">
            <a:spLocks noChangeArrowheads="1"/>
          </p:cNvSpPr>
          <p:nvPr/>
        </p:nvSpPr>
        <p:spPr bwMode="auto">
          <a:xfrm>
            <a:off x="323528" y="1196893"/>
            <a:ext cx="1633440"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Joint</a:t>
            </a:r>
            <a:endParaRPr lang="en-GB" sz="5000" b="1" i="0" dirty="0">
              <a:solidFill>
                <a:schemeClr val="tx1"/>
              </a:solidFill>
              <a:effectLst>
                <a:glow rad="101600">
                  <a:schemeClr val="bg1"/>
                </a:glow>
              </a:effectLst>
              <a:ea typeface="Arial" charset="0"/>
              <a:cs typeface="Arial" charset="0"/>
            </a:endParaRPr>
          </a:p>
        </p:txBody>
      </p:sp>
      <p:sp>
        <p:nvSpPr>
          <p:cNvPr id="20" name="Rectangle 19"/>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24" name="Line 6"/>
          <p:cNvSpPr>
            <a:spLocks noChangeShapeType="1"/>
          </p:cNvSpPr>
          <p:nvPr/>
        </p:nvSpPr>
        <p:spPr bwMode="auto">
          <a:xfrm flipH="1">
            <a:off x="4644008" y="0"/>
            <a:ext cx="0" cy="6885385"/>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 name="Rectangle 2"/>
          <p:cNvSpPr/>
          <p:nvPr/>
        </p:nvSpPr>
        <p:spPr bwMode="auto">
          <a:xfrm>
            <a:off x="0" y="2420888"/>
            <a:ext cx="4499992" cy="3096344"/>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Text Box 2"/>
          <p:cNvSpPr txBox="1">
            <a:spLocks noChangeArrowheads="1"/>
          </p:cNvSpPr>
          <p:nvPr/>
        </p:nvSpPr>
        <p:spPr bwMode="auto">
          <a:xfrm>
            <a:off x="4878345" y="610846"/>
            <a:ext cx="3798111"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
        <p:nvSpPr>
          <p:cNvPr id="27" name="Text Box 2"/>
          <p:cNvSpPr txBox="1">
            <a:spLocks noChangeArrowheads="1"/>
          </p:cNvSpPr>
          <p:nvPr/>
        </p:nvSpPr>
        <p:spPr bwMode="auto">
          <a:xfrm>
            <a:off x="4878345" y="2340309"/>
            <a:ext cx="3816424"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(Tomasello 2008, </a:t>
            </a:r>
            <a:r>
              <a:rPr lang="en-US" i="0" dirty="0"/>
              <a:t>p</a:t>
            </a:r>
            <a:r>
              <a:rPr lang="en-US" i="0" dirty="0" smtClean="0"/>
              <a:t>. 181</a:t>
            </a:r>
            <a:r>
              <a:rPr lang="en-US" i="0" dirty="0"/>
              <a:t>)</a:t>
            </a:r>
            <a:endParaRPr lang="en-US" i="0" dirty="0" smtClean="0">
              <a:ea typeface="Arial" charset="0"/>
              <a:cs typeface="Arial" charset="0"/>
            </a:endParaRPr>
          </a:p>
        </p:txBody>
      </p:sp>
      <p:sp>
        <p:nvSpPr>
          <p:cNvPr id="28" name="Text Box 2"/>
          <p:cNvSpPr txBox="1">
            <a:spLocks noChangeArrowheads="1"/>
          </p:cNvSpPr>
          <p:nvPr/>
        </p:nvSpPr>
        <p:spPr bwMode="auto">
          <a:xfrm>
            <a:off x="4878345" y="4077072"/>
            <a:ext cx="3798111" cy="2125839"/>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t>
            </a:r>
            <a:r>
              <a:rPr lang="en-US" i="0" dirty="0"/>
              <a:t>the key property of joint action lies in its internal component [...] in the participants’ having a </a:t>
            </a:r>
            <a:r>
              <a:rPr lang="en-US" i="0" dirty="0" smtClean="0"/>
              <a:t>[...] </a:t>
            </a:r>
            <a:r>
              <a:rPr lang="en-US" i="0" dirty="0"/>
              <a:t>“shared</a:t>
            </a:r>
            <a:r>
              <a:rPr lang="en-US" i="0" dirty="0" smtClean="0"/>
              <a:t>” intention</a:t>
            </a:r>
            <a:r>
              <a:rPr lang="en-US" i="0" dirty="0"/>
              <a:t>.</a:t>
            </a:r>
            <a:r>
              <a:rPr lang="en-US" i="0" dirty="0" smtClean="0"/>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(Alonso 2009, pp. 444-5)</a:t>
            </a:r>
            <a:endParaRPr lang="en-US" i="0" dirty="0" smtClean="0">
              <a:ea typeface="Arial" charset="0"/>
              <a:cs typeface="Arial" charset="0"/>
            </a:endParaRPr>
          </a:p>
        </p:txBody>
      </p:sp>
      <p:sp>
        <p:nvSpPr>
          <p:cNvPr id="19" name="Rectangle 18"/>
          <p:cNvSpPr/>
          <p:nvPr/>
        </p:nvSpPr>
        <p:spPr bwMode="auto">
          <a:xfrm>
            <a:off x="4788024" y="260648"/>
            <a:ext cx="3995936" cy="6120680"/>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2286000" y="2536448"/>
            <a:ext cx="4572000" cy="1785104"/>
          </a:xfrm>
          <a:prstGeom prst="rect">
            <a:avLst/>
          </a:prstGeom>
          <a:solidFill>
            <a:schemeClr val="tx1"/>
          </a:solidFill>
          <a:effectLst>
            <a:glow rad="1270000">
              <a:schemeClr val="tx1">
                <a:alpha val="75000"/>
              </a:schemeClr>
            </a:glow>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7258048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5"/>
          <p:cNvSpPr txBox="1">
            <a:spLocks noChangeArrowheads="1"/>
          </p:cNvSpPr>
          <p:nvPr/>
        </p:nvSpPr>
        <p:spPr bwMode="auto">
          <a:xfrm>
            <a:off x="683568" y="764704"/>
            <a:ext cx="1726418"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What</a:t>
            </a:r>
            <a:endParaRPr lang="en-GB" sz="5000" b="1" i="0" dirty="0">
              <a:solidFill>
                <a:schemeClr val="tx1"/>
              </a:solidFill>
              <a:effectLst>
                <a:glow rad="101600">
                  <a:schemeClr val="bg1"/>
                </a:glow>
              </a:effectLst>
              <a:ea typeface="Arial" charset="0"/>
              <a:cs typeface="Arial" charset="0"/>
            </a:endParaRPr>
          </a:p>
        </p:txBody>
      </p:sp>
      <p:sp>
        <p:nvSpPr>
          <p:cNvPr id="15" name="Text Box 5"/>
          <p:cNvSpPr txBox="1">
            <a:spLocks noChangeArrowheads="1"/>
          </p:cNvSpPr>
          <p:nvPr/>
        </p:nvSpPr>
        <p:spPr bwMode="auto">
          <a:xfrm>
            <a:off x="2334137" y="764845"/>
            <a:ext cx="653687"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Is</a:t>
            </a:r>
            <a:endParaRPr lang="en-GB" sz="5000" b="1" i="0" dirty="0">
              <a:solidFill>
                <a:schemeClr val="tx1"/>
              </a:solidFill>
              <a:effectLst>
                <a:glow rad="101600">
                  <a:schemeClr val="bg1"/>
                </a:glow>
              </a:effectLst>
              <a:ea typeface="Arial" charset="0"/>
              <a:cs typeface="Arial" charset="0"/>
            </a:endParaRPr>
          </a:p>
        </p:txBody>
      </p:sp>
      <p:pic>
        <p:nvPicPr>
          <p:cNvPr id="18" name="Picture 4"/>
          <p:cNvPicPr>
            <a:picLocks noChangeAspect="1" noChangeArrowheads="1"/>
          </p:cNvPicPr>
          <p:nvPr/>
        </p:nvPicPr>
        <p:blipFill>
          <a:blip r:embed="rId3">
            <a:grayscl/>
          </a:blip>
          <a:srcRect/>
          <a:stretch>
            <a:fillRect/>
          </a:stretch>
        </p:blipFill>
        <p:spPr bwMode="auto">
          <a:xfrm>
            <a:off x="136649" y="1728168"/>
            <a:ext cx="4651375" cy="620712"/>
          </a:xfrm>
          <a:prstGeom prst="rect">
            <a:avLst/>
          </a:prstGeom>
          <a:noFill/>
          <a:ln w="9525">
            <a:noFill/>
            <a:round/>
            <a:headEnd/>
            <a:tailEnd/>
          </a:ln>
          <a:effectLst/>
        </p:spPr>
      </p:pic>
      <p:sp>
        <p:nvSpPr>
          <p:cNvPr id="16" name="Text Box 5"/>
          <p:cNvSpPr txBox="1">
            <a:spLocks noChangeArrowheads="1"/>
          </p:cNvSpPr>
          <p:nvPr/>
        </p:nvSpPr>
        <p:spPr bwMode="auto">
          <a:xfrm>
            <a:off x="1884960" y="1196893"/>
            <a:ext cx="2393905"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Action?</a:t>
            </a:r>
            <a:endParaRPr lang="en-GB" sz="5000" b="1" i="0" dirty="0">
              <a:solidFill>
                <a:schemeClr val="tx1"/>
              </a:solidFill>
              <a:effectLst>
                <a:glow rad="101600">
                  <a:schemeClr val="bg1"/>
                </a:glow>
              </a:effectLst>
              <a:ea typeface="Arial" charset="0"/>
              <a:cs typeface="Arial" charset="0"/>
            </a:endParaRPr>
          </a:p>
        </p:txBody>
      </p:sp>
      <p:sp>
        <p:nvSpPr>
          <p:cNvPr id="17" name="Text Box 5"/>
          <p:cNvSpPr txBox="1">
            <a:spLocks noChangeArrowheads="1"/>
          </p:cNvSpPr>
          <p:nvPr/>
        </p:nvSpPr>
        <p:spPr bwMode="auto">
          <a:xfrm>
            <a:off x="323528" y="1196893"/>
            <a:ext cx="1633440"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Joint</a:t>
            </a:r>
            <a:endParaRPr lang="en-GB" sz="5000" b="1" i="0" dirty="0">
              <a:solidFill>
                <a:schemeClr val="tx1"/>
              </a:solidFill>
              <a:effectLst>
                <a:glow rad="101600">
                  <a:schemeClr val="bg1"/>
                </a:glow>
              </a:effectLst>
              <a:ea typeface="Arial" charset="0"/>
              <a:cs typeface="Arial" charset="0"/>
            </a:endParaRPr>
          </a:p>
        </p:txBody>
      </p:sp>
      <p:sp>
        <p:nvSpPr>
          <p:cNvPr id="20" name="Rectangle 19"/>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24" name="Line 6"/>
          <p:cNvSpPr>
            <a:spLocks noChangeShapeType="1"/>
          </p:cNvSpPr>
          <p:nvPr/>
        </p:nvSpPr>
        <p:spPr bwMode="auto">
          <a:xfrm flipH="1">
            <a:off x="4644008" y="0"/>
            <a:ext cx="0" cy="6885385"/>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 name="Rectangle 2"/>
          <p:cNvSpPr/>
          <p:nvPr/>
        </p:nvSpPr>
        <p:spPr bwMode="auto">
          <a:xfrm>
            <a:off x="0" y="2420888"/>
            <a:ext cx="4499992" cy="3096344"/>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Text Box 2"/>
          <p:cNvSpPr txBox="1">
            <a:spLocks noChangeArrowheads="1"/>
          </p:cNvSpPr>
          <p:nvPr/>
        </p:nvSpPr>
        <p:spPr bwMode="auto">
          <a:xfrm>
            <a:off x="4878345" y="610846"/>
            <a:ext cx="3798111"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
        <p:nvSpPr>
          <p:cNvPr id="27" name="Text Box 2"/>
          <p:cNvSpPr txBox="1">
            <a:spLocks noChangeArrowheads="1"/>
          </p:cNvSpPr>
          <p:nvPr/>
        </p:nvSpPr>
        <p:spPr bwMode="auto">
          <a:xfrm>
            <a:off x="4878345" y="2340309"/>
            <a:ext cx="3816424"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(Tomasello 2008, </a:t>
            </a:r>
            <a:r>
              <a:rPr lang="en-US" i="0" dirty="0"/>
              <a:t>p</a:t>
            </a:r>
            <a:r>
              <a:rPr lang="en-US" i="0" dirty="0" smtClean="0"/>
              <a:t>. 181</a:t>
            </a:r>
            <a:r>
              <a:rPr lang="en-US" i="0" dirty="0"/>
              <a:t>)</a:t>
            </a:r>
            <a:endParaRPr lang="en-US" i="0" dirty="0" smtClean="0">
              <a:ea typeface="Arial" charset="0"/>
              <a:cs typeface="Arial" charset="0"/>
            </a:endParaRPr>
          </a:p>
        </p:txBody>
      </p:sp>
      <p:sp>
        <p:nvSpPr>
          <p:cNvPr id="28" name="Text Box 2"/>
          <p:cNvSpPr txBox="1">
            <a:spLocks noChangeArrowheads="1"/>
          </p:cNvSpPr>
          <p:nvPr/>
        </p:nvSpPr>
        <p:spPr bwMode="auto">
          <a:xfrm>
            <a:off x="4878345" y="4077072"/>
            <a:ext cx="3798111" cy="2125839"/>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t>
            </a:r>
            <a:r>
              <a:rPr lang="en-US" i="0" dirty="0"/>
              <a:t>the key property of joint action lies in its internal component [...] in the participants’ having a </a:t>
            </a:r>
            <a:r>
              <a:rPr lang="en-US" i="0" dirty="0" smtClean="0"/>
              <a:t>[...] </a:t>
            </a:r>
            <a:r>
              <a:rPr lang="en-US" i="0" dirty="0"/>
              <a:t>“shared</a:t>
            </a:r>
            <a:r>
              <a:rPr lang="en-US" i="0" dirty="0" smtClean="0"/>
              <a:t>” intention</a:t>
            </a:r>
            <a:r>
              <a:rPr lang="en-US" i="0" dirty="0"/>
              <a:t>.</a:t>
            </a:r>
            <a:r>
              <a:rPr lang="en-US" i="0" dirty="0" smtClean="0"/>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(Alonso 2009, pp. 444-5)</a:t>
            </a:r>
            <a:endParaRPr lang="en-US" i="0" dirty="0" smtClean="0">
              <a:ea typeface="Arial" charset="0"/>
              <a:cs typeface="Arial" charset="0"/>
            </a:endParaRPr>
          </a:p>
        </p:txBody>
      </p:sp>
      <p:sp>
        <p:nvSpPr>
          <p:cNvPr id="19" name="Rectangle 18"/>
          <p:cNvSpPr/>
          <p:nvPr/>
        </p:nvSpPr>
        <p:spPr bwMode="auto">
          <a:xfrm>
            <a:off x="4788024" y="260648"/>
            <a:ext cx="3995936" cy="6120680"/>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2286000" y="2536448"/>
            <a:ext cx="4572000" cy="1785104"/>
          </a:xfrm>
          <a:prstGeom prst="rect">
            <a:avLst/>
          </a:prstGeom>
          <a:solidFill>
            <a:schemeClr val="tx1"/>
          </a:solidFill>
          <a:effectLst>
            <a:glow rad="1270000">
              <a:schemeClr val="tx1">
                <a:alpha val="75000"/>
              </a:schemeClr>
            </a:glow>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
        <p:nvSpPr>
          <p:cNvPr id="23" name="Rectangle 22"/>
          <p:cNvSpPr/>
          <p:nvPr/>
        </p:nvSpPr>
        <p:spPr bwMode="auto">
          <a:xfrm>
            <a:off x="4788024" y="2564904"/>
            <a:ext cx="194421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Rectangle 25"/>
          <p:cNvSpPr/>
          <p:nvPr/>
        </p:nvSpPr>
        <p:spPr bwMode="auto">
          <a:xfrm>
            <a:off x="2339752" y="2924944"/>
            <a:ext cx="2376264"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Rectangle 28"/>
          <p:cNvSpPr/>
          <p:nvPr/>
        </p:nvSpPr>
        <p:spPr>
          <a:xfrm>
            <a:off x="2286000" y="2536448"/>
            <a:ext cx="4572000" cy="1785104"/>
          </a:xfrm>
          <a:prstGeom prst="rect">
            <a:avLst/>
          </a:prstGeom>
          <a:noFill/>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9279424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5"/>
          <p:cNvSpPr txBox="1">
            <a:spLocks noChangeArrowheads="1"/>
          </p:cNvSpPr>
          <p:nvPr/>
        </p:nvSpPr>
        <p:spPr bwMode="auto">
          <a:xfrm>
            <a:off x="683568" y="764704"/>
            <a:ext cx="1726418"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What</a:t>
            </a:r>
            <a:endParaRPr lang="en-GB" sz="5000" b="1" i="0" dirty="0">
              <a:solidFill>
                <a:schemeClr val="tx1"/>
              </a:solidFill>
              <a:effectLst>
                <a:glow rad="101600">
                  <a:schemeClr val="bg1"/>
                </a:glow>
              </a:effectLst>
              <a:ea typeface="Arial" charset="0"/>
              <a:cs typeface="Arial" charset="0"/>
            </a:endParaRPr>
          </a:p>
        </p:txBody>
      </p:sp>
      <p:sp>
        <p:nvSpPr>
          <p:cNvPr id="15" name="Text Box 5"/>
          <p:cNvSpPr txBox="1">
            <a:spLocks noChangeArrowheads="1"/>
          </p:cNvSpPr>
          <p:nvPr/>
        </p:nvSpPr>
        <p:spPr bwMode="auto">
          <a:xfrm>
            <a:off x="2334137" y="764845"/>
            <a:ext cx="653687"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Is</a:t>
            </a:r>
            <a:endParaRPr lang="en-GB" sz="5000" b="1" i="0" dirty="0">
              <a:solidFill>
                <a:schemeClr val="tx1"/>
              </a:solidFill>
              <a:effectLst>
                <a:glow rad="101600">
                  <a:schemeClr val="bg1"/>
                </a:glow>
              </a:effectLst>
              <a:ea typeface="Arial" charset="0"/>
              <a:cs typeface="Arial" charset="0"/>
            </a:endParaRPr>
          </a:p>
        </p:txBody>
      </p:sp>
      <p:pic>
        <p:nvPicPr>
          <p:cNvPr id="18" name="Picture 4"/>
          <p:cNvPicPr>
            <a:picLocks noChangeAspect="1" noChangeArrowheads="1"/>
          </p:cNvPicPr>
          <p:nvPr/>
        </p:nvPicPr>
        <p:blipFill>
          <a:blip r:embed="rId3">
            <a:grayscl/>
          </a:blip>
          <a:srcRect/>
          <a:stretch>
            <a:fillRect/>
          </a:stretch>
        </p:blipFill>
        <p:spPr bwMode="auto">
          <a:xfrm>
            <a:off x="136649" y="1728168"/>
            <a:ext cx="4651375" cy="620712"/>
          </a:xfrm>
          <a:prstGeom prst="rect">
            <a:avLst/>
          </a:prstGeom>
          <a:noFill/>
          <a:ln w="9525">
            <a:noFill/>
            <a:round/>
            <a:headEnd/>
            <a:tailEnd/>
          </a:ln>
          <a:effectLst/>
        </p:spPr>
      </p:pic>
      <p:sp>
        <p:nvSpPr>
          <p:cNvPr id="16" name="Text Box 5"/>
          <p:cNvSpPr txBox="1">
            <a:spLocks noChangeArrowheads="1"/>
          </p:cNvSpPr>
          <p:nvPr/>
        </p:nvSpPr>
        <p:spPr bwMode="auto">
          <a:xfrm>
            <a:off x="1884960" y="1196893"/>
            <a:ext cx="2393905"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Action?</a:t>
            </a:r>
            <a:endParaRPr lang="en-GB" sz="5000" b="1" i="0" dirty="0">
              <a:solidFill>
                <a:schemeClr val="tx1"/>
              </a:solidFill>
              <a:effectLst>
                <a:glow rad="101600">
                  <a:schemeClr val="bg1"/>
                </a:glow>
              </a:effectLst>
              <a:ea typeface="Arial" charset="0"/>
              <a:cs typeface="Arial" charset="0"/>
            </a:endParaRPr>
          </a:p>
        </p:txBody>
      </p:sp>
      <p:sp>
        <p:nvSpPr>
          <p:cNvPr id="17" name="Text Box 5"/>
          <p:cNvSpPr txBox="1">
            <a:spLocks noChangeArrowheads="1"/>
          </p:cNvSpPr>
          <p:nvPr/>
        </p:nvSpPr>
        <p:spPr bwMode="auto">
          <a:xfrm>
            <a:off x="323528" y="1196893"/>
            <a:ext cx="1633440"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ln>
                  <a:solidFill>
                    <a:srgbClr val="FFFF00"/>
                  </a:solidFill>
                </a:ln>
                <a:solidFill>
                  <a:schemeClr val="tx1"/>
                </a:solidFill>
                <a:effectLst>
                  <a:glow rad="203200">
                    <a:srgbClr val="FFFF00">
                      <a:alpha val="78000"/>
                    </a:srgbClr>
                  </a:glow>
                </a:effectLst>
                <a:ea typeface="Arial" charset="0"/>
                <a:cs typeface="Arial" charset="0"/>
              </a:rPr>
              <a:t>Joint</a:t>
            </a:r>
            <a:endParaRPr lang="en-GB" sz="5000" b="1" i="0" dirty="0">
              <a:ln>
                <a:solidFill>
                  <a:srgbClr val="FFFF00"/>
                </a:solidFill>
              </a:ln>
              <a:solidFill>
                <a:schemeClr val="tx1"/>
              </a:solidFill>
              <a:effectLst>
                <a:glow rad="203200">
                  <a:srgbClr val="FFFF00">
                    <a:alpha val="78000"/>
                  </a:srgbClr>
                </a:glow>
              </a:effectLst>
              <a:ea typeface="Arial" charset="0"/>
              <a:cs typeface="Arial" charset="0"/>
            </a:endParaRPr>
          </a:p>
        </p:txBody>
      </p:sp>
      <p:sp>
        <p:nvSpPr>
          <p:cNvPr id="20" name="Rectangle 19"/>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24" name="Line 6"/>
          <p:cNvSpPr>
            <a:spLocks noChangeShapeType="1"/>
          </p:cNvSpPr>
          <p:nvPr/>
        </p:nvSpPr>
        <p:spPr bwMode="auto">
          <a:xfrm flipH="1">
            <a:off x="4644008" y="0"/>
            <a:ext cx="0" cy="6885385"/>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 name="Rectangle 2"/>
          <p:cNvSpPr/>
          <p:nvPr/>
        </p:nvSpPr>
        <p:spPr bwMode="auto">
          <a:xfrm>
            <a:off x="0" y="2420888"/>
            <a:ext cx="4499992" cy="3096344"/>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Text Box 2"/>
          <p:cNvSpPr txBox="1">
            <a:spLocks noChangeArrowheads="1"/>
          </p:cNvSpPr>
          <p:nvPr/>
        </p:nvSpPr>
        <p:spPr bwMode="auto">
          <a:xfrm>
            <a:off x="4878345" y="610846"/>
            <a:ext cx="3798111"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
        <p:nvSpPr>
          <p:cNvPr id="27" name="Text Box 2"/>
          <p:cNvSpPr txBox="1">
            <a:spLocks noChangeArrowheads="1"/>
          </p:cNvSpPr>
          <p:nvPr/>
        </p:nvSpPr>
        <p:spPr bwMode="auto">
          <a:xfrm>
            <a:off x="4878345" y="2340309"/>
            <a:ext cx="3816424"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(Tomasello 2008, </a:t>
            </a:r>
            <a:r>
              <a:rPr lang="en-US" i="0" dirty="0"/>
              <a:t>p</a:t>
            </a:r>
            <a:r>
              <a:rPr lang="en-US" i="0" dirty="0" smtClean="0"/>
              <a:t>. 181</a:t>
            </a:r>
            <a:r>
              <a:rPr lang="en-US" i="0" dirty="0"/>
              <a:t>)</a:t>
            </a:r>
            <a:endParaRPr lang="en-US" i="0" dirty="0" smtClean="0">
              <a:ea typeface="Arial" charset="0"/>
              <a:cs typeface="Arial" charset="0"/>
            </a:endParaRPr>
          </a:p>
        </p:txBody>
      </p:sp>
      <p:sp>
        <p:nvSpPr>
          <p:cNvPr id="28" name="Text Box 2"/>
          <p:cNvSpPr txBox="1">
            <a:spLocks noChangeArrowheads="1"/>
          </p:cNvSpPr>
          <p:nvPr/>
        </p:nvSpPr>
        <p:spPr bwMode="auto">
          <a:xfrm>
            <a:off x="4878345" y="4077072"/>
            <a:ext cx="3798111" cy="2125839"/>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t>
            </a:r>
            <a:r>
              <a:rPr lang="en-US" i="0" dirty="0"/>
              <a:t>the key property of joint action lies in its internal component [...] in the participants’ having a </a:t>
            </a:r>
            <a:r>
              <a:rPr lang="en-US" i="0" dirty="0" smtClean="0"/>
              <a:t>[...] </a:t>
            </a:r>
            <a:r>
              <a:rPr lang="en-US" i="0" dirty="0"/>
              <a:t>“shared</a:t>
            </a:r>
            <a:r>
              <a:rPr lang="en-US" i="0" dirty="0" smtClean="0"/>
              <a:t>” intention</a:t>
            </a:r>
            <a:r>
              <a:rPr lang="en-US" i="0" dirty="0"/>
              <a:t>.</a:t>
            </a:r>
            <a:r>
              <a:rPr lang="en-US" i="0" dirty="0" smtClean="0"/>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(Alonso 2009, pp. 444-5)</a:t>
            </a:r>
            <a:endParaRPr lang="en-US" i="0" dirty="0" smtClean="0">
              <a:ea typeface="Arial" charset="0"/>
              <a:cs typeface="Arial" charset="0"/>
            </a:endParaRPr>
          </a:p>
        </p:txBody>
      </p:sp>
      <p:sp>
        <p:nvSpPr>
          <p:cNvPr id="19" name="Rectangle 18"/>
          <p:cNvSpPr/>
          <p:nvPr/>
        </p:nvSpPr>
        <p:spPr bwMode="auto">
          <a:xfrm>
            <a:off x="4788024" y="260648"/>
            <a:ext cx="3995936" cy="6120680"/>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2286000" y="2536448"/>
            <a:ext cx="4572000" cy="1785104"/>
          </a:xfrm>
          <a:prstGeom prst="rect">
            <a:avLst/>
          </a:prstGeom>
          <a:solidFill>
            <a:schemeClr val="tx1"/>
          </a:solidFill>
          <a:effectLst>
            <a:glow rad="1270000">
              <a:schemeClr val="tx1">
                <a:alpha val="75000"/>
              </a:schemeClr>
            </a:glow>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
        <p:nvSpPr>
          <p:cNvPr id="23" name="Rectangle 22"/>
          <p:cNvSpPr/>
          <p:nvPr/>
        </p:nvSpPr>
        <p:spPr bwMode="auto">
          <a:xfrm>
            <a:off x="4788024" y="2564904"/>
            <a:ext cx="194421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6" name="Rectangle 25"/>
          <p:cNvSpPr/>
          <p:nvPr/>
        </p:nvSpPr>
        <p:spPr bwMode="auto">
          <a:xfrm>
            <a:off x="2339752" y="2924944"/>
            <a:ext cx="2376264"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Rectangle 28"/>
          <p:cNvSpPr/>
          <p:nvPr/>
        </p:nvSpPr>
        <p:spPr>
          <a:xfrm>
            <a:off x="2286000" y="2536448"/>
            <a:ext cx="4572000" cy="1785104"/>
          </a:xfrm>
          <a:prstGeom prst="rect">
            <a:avLst/>
          </a:prstGeom>
          <a:noFill/>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8345735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10" name="Text Box 2"/>
          <p:cNvSpPr txBox="1">
            <a:spLocks noChangeArrowheads="1"/>
          </p:cNvSpPr>
          <p:nvPr/>
        </p:nvSpPr>
        <p:spPr bwMode="auto">
          <a:xfrm>
            <a:off x="3635897" y="1268760"/>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Show that a notion of joint action is already contained in a notion of action.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25171192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23790040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
        <p:nvSpPr>
          <p:cNvPr id="4" name="Rectangle 3"/>
          <p:cNvSpPr/>
          <p:nvPr/>
        </p:nvSpPr>
        <p:spPr>
          <a:xfrm>
            <a:off x="467544" y="170080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Feline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whose agents include cats</a:t>
            </a:r>
            <a:endParaRPr lang="en-US" sz="1100" i="0" dirty="0" smtClean="0">
              <a:effectLst>
                <a:glow rad="101600">
                  <a:schemeClr val="tx1">
                    <a:alpha val="75000"/>
                  </a:schemeClr>
                </a:glow>
              </a:effectLst>
            </a:endParaRPr>
          </a:p>
        </p:txBody>
      </p:sp>
    </p:spTree>
    <p:extLst>
      <p:ext uri="{BB962C8B-B14F-4D97-AF65-F5344CB8AC3E}">
        <p14:creationId xmlns:p14="http://schemas.microsoft.com/office/powerpoint/2010/main" val="34574194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
        <p:nvSpPr>
          <p:cNvPr id="4" name="Text Box 4"/>
          <p:cNvSpPr txBox="1">
            <a:spLocks noChangeArrowheads="1"/>
          </p:cNvSpPr>
          <p:nvPr/>
        </p:nvSpPr>
        <p:spPr bwMode="auto">
          <a:xfrm>
            <a:off x="4898984" y="476672"/>
            <a:ext cx="3590925" cy="602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25000"/>
              </a:spcBef>
            </a:pPr>
            <a:r>
              <a:rPr lang="en-GB" i="0" dirty="0">
                <a:effectLst>
                  <a:glow rad="101600">
                    <a:schemeClr val="tx1">
                      <a:alpha val="75000"/>
                    </a:schemeClr>
                  </a:glow>
                </a:effectLst>
              </a:rPr>
              <a:t>painting a house together </a:t>
            </a:r>
          </a:p>
          <a:p>
            <a:pPr algn="r">
              <a:spcBef>
                <a:spcPct val="25000"/>
              </a:spcBef>
            </a:pPr>
            <a:r>
              <a:rPr lang="en-GB" sz="1600" i="0" dirty="0">
                <a:effectLst>
                  <a:glow rad="101600">
                    <a:schemeClr val="tx1">
                      <a:alpha val="75000"/>
                    </a:schemeClr>
                  </a:glow>
                </a:effectLst>
              </a:rPr>
              <a:t>(Bratman 1992)</a:t>
            </a:r>
          </a:p>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spcBef>
                <a:spcPct val="25000"/>
              </a:spcBef>
            </a:pPr>
            <a:r>
              <a:rPr lang="en-GB" i="0" dirty="0">
                <a:effectLst>
                  <a:glow rad="101600">
                    <a:schemeClr val="tx1">
                      <a:alpha val="75000"/>
                    </a:schemeClr>
                  </a:glow>
                </a:effectLst>
              </a:rPr>
              <a:t>lifting a heavy sofa together </a:t>
            </a:r>
          </a:p>
          <a:p>
            <a:pPr algn="r">
              <a:spcBef>
                <a:spcPct val="25000"/>
              </a:spcBef>
            </a:pPr>
            <a:r>
              <a:rPr lang="en-GB" sz="1600" i="0" dirty="0">
                <a:effectLst>
                  <a:glow rad="101600">
                    <a:schemeClr val="tx1">
                      <a:alpha val="75000"/>
                    </a:schemeClr>
                  </a:glow>
                </a:effectLst>
              </a:rPr>
              <a:t>(Velleman 1997)</a:t>
            </a:r>
          </a:p>
          <a:p>
            <a:pPr algn="l">
              <a:spcBef>
                <a:spcPct val="25000"/>
              </a:spcBef>
            </a:pPr>
            <a:r>
              <a:rPr lang="en-GB" i="0" dirty="0" smtClean="0">
                <a:effectLst>
                  <a:glow rad="101600">
                    <a:schemeClr val="tx1">
                      <a:alpha val="75000"/>
                    </a:schemeClr>
                  </a:glow>
                </a:effectLst>
              </a:rPr>
              <a:t>cooperatively </a:t>
            </a:r>
            <a:r>
              <a:rPr lang="en-GB" i="0" dirty="0">
                <a:effectLst>
                  <a:glow rad="101600">
                    <a:schemeClr val="tx1">
                      <a:alpha val="75000"/>
                    </a:schemeClr>
                  </a:glow>
                </a:effectLst>
              </a:rPr>
              <a:t>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(Tomasello &amp; Carpenter 2007</a:t>
            </a:r>
            <a:r>
              <a:rPr lang="en-GB" sz="1600" i="0" dirty="0" smtClean="0">
                <a:effectLst>
                  <a:glow rad="101600">
                    <a:schemeClr val="tx1">
                      <a:alpha val="75000"/>
                    </a:schemeClr>
                  </a:glow>
                </a:effectLst>
              </a:rPr>
              <a:t>)</a:t>
            </a:r>
          </a:p>
          <a:p>
            <a:pPr>
              <a:spcBef>
                <a:spcPct val="25000"/>
              </a:spcBef>
            </a:pPr>
            <a:r>
              <a:rPr lang="en-GB" i="0" dirty="0">
                <a:effectLst>
                  <a:glow rad="101600">
                    <a:schemeClr val="tx1">
                      <a:alpha val="75000"/>
                    </a:schemeClr>
                  </a:glow>
                </a:effectLst>
              </a:rPr>
              <a:t>preparing a hollandaise sauce together </a:t>
            </a:r>
          </a:p>
          <a:p>
            <a:pPr algn="r">
              <a:spcBef>
                <a:spcPts val="0"/>
              </a:spcBef>
            </a:pPr>
            <a:r>
              <a:rPr lang="en-GB" sz="1600" i="0" dirty="0">
                <a:effectLst>
                  <a:glow rad="101600">
                    <a:schemeClr val="tx1">
                      <a:alpha val="75000"/>
                    </a:schemeClr>
                  </a:glow>
                </a:effectLst>
              </a:rPr>
              <a:t>(Searle 1990</a:t>
            </a:r>
            <a:r>
              <a:rPr lang="en-GB" sz="1600" i="0" dirty="0" smtClean="0">
                <a:effectLst>
                  <a:glow rad="101600">
                    <a:schemeClr val="tx1">
                      <a:alpha val="75000"/>
                    </a:schemeClr>
                  </a:glow>
                </a:effectLst>
              </a:rPr>
              <a:t>)</a:t>
            </a:r>
          </a:p>
          <a:p>
            <a:pPr>
              <a:spcBef>
                <a:spcPts val="0"/>
              </a:spcBef>
            </a:pPr>
            <a:r>
              <a:rPr lang="en-GB" i="0" dirty="0" smtClean="0">
                <a:effectLst>
                  <a:glow rad="101600">
                    <a:schemeClr val="tx1">
                      <a:alpha val="75000"/>
                    </a:schemeClr>
                  </a:glow>
                </a:effectLst>
              </a:rPr>
              <a:t>...</a:t>
            </a:r>
            <a:endParaRPr lang="en-GB" i="0" dirty="0">
              <a:effectLst>
                <a:glow rad="101600">
                  <a:schemeClr val="tx1">
                    <a:alpha val="75000"/>
                  </a:schemeClr>
                </a:glow>
              </a:effectLst>
            </a:endParaRPr>
          </a:p>
        </p:txBody>
      </p:sp>
      <p:sp>
        <p:nvSpPr>
          <p:cNvPr id="5" name="Rectangle 4"/>
          <p:cNvSpPr/>
          <p:nvPr/>
        </p:nvSpPr>
        <p:spPr>
          <a:xfrm>
            <a:off x="467544" y="170080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Feline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an action whose agents include cats</a:t>
            </a:r>
            <a:endParaRPr lang="en-US" sz="1100" i="0" dirty="0" smtClean="0">
              <a:solidFill>
                <a:schemeClr val="bg1">
                  <a:lumMod val="50000"/>
                </a:schemeClr>
              </a:solidFill>
              <a:effectLst>
                <a:glow rad="101600">
                  <a:schemeClr val="tx1">
                    <a:alpha val="75000"/>
                  </a:schemeClr>
                </a:glow>
              </a:effectLst>
            </a:endParaRPr>
          </a:p>
        </p:txBody>
      </p:sp>
    </p:spTree>
    <p:extLst>
      <p:ext uri="{BB962C8B-B14F-4D97-AF65-F5344CB8AC3E}">
        <p14:creationId xmlns:p14="http://schemas.microsoft.com/office/powerpoint/2010/main" val="30529619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50000"/>
                    </a:schemeClr>
                  </a:glow>
                </a:effectLst>
              </a:rPr>
              <a:t>challenge</a:t>
            </a:r>
          </a:p>
        </p:txBody>
      </p:sp>
      <p:sp>
        <p:nvSpPr>
          <p:cNvPr id="10" name="Text Box 2"/>
          <p:cNvSpPr txBox="1">
            <a:spLocks noChangeArrowheads="1"/>
          </p:cNvSpPr>
          <p:nvPr/>
        </p:nvSpPr>
        <p:spPr bwMode="auto">
          <a:xfrm>
            <a:off x="3635897" y="1268760"/>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alpha val="50000"/>
                  </a:schemeClr>
                </a:solidFill>
                <a:effectLst>
                  <a:glow rad="101600">
                    <a:schemeClr val="tx1">
                      <a:alpha val="75000"/>
                    </a:schemeClr>
                  </a:glow>
                </a:effectLst>
              </a:rPr>
              <a:t>Show that a notion of joint action is already contained in a notion of action.</a:t>
            </a:r>
            <a:endParaRPr lang="en-GB" dirty="0">
              <a:solidFill>
                <a:schemeClr val="accent3">
                  <a:alpha val="50000"/>
                </a:schemeClr>
              </a:solidFill>
              <a:effectLst>
                <a:glow rad="101600">
                  <a:schemeClr val="tx1">
                    <a:alpha val="75000"/>
                  </a:schemeClr>
                </a:glow>
              </a:effectLst>
            </a:endParaRPr>
          </a:p>
        </p:txBody>
      </p:sp>
      <p:sp>
        <p:nvSpPr>
          <p:cNvPr id="5" name="Text Box 2"/>
          <p:cNvSpPr txBox="1">
            <a:spLocks noChangeArrowheads="1"/>
          </p:cNvSpPr>
          <p:nvPr/>
        </p:nvSpPr>
        <p:spPr bwMode="auto">
          <a:xfrm>
            <a:off x="2771800" y="1772816"/>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constraint</a:t>
            </a:r>
          </a:p>
        </p:txBody>
      </p:sp>
      <p:sp>
        <p:nvSpPr>
          <p:cNvPr id="6" name="Text Box 2"/>
          <p:cNvSpPr txBox="1">
            <a:spLocks noChangeArrowheads="1"/>
          </p:cNvSpPr>
          <p:nvPr/>
        </p:nvSpPr>
        <p:spPr bwMode="auto">
          <a:xfrm>
            <a:off x="3563888" y="2996952"/>
            <a:ext cx="504056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Any notion </a:t>
            </a:r>
            <a:r>
              <a:rPr lang="en-GB" i="0" dirty="0">
                <a:solidFill>
                  <a:schemeClr val="accent3"/>
                </a:solidFill>
                <a:effectLst>
                  <a:glow rad="101600">
                    <a:schemeClr val="tx1">
                      <a:alpha val="75000"/>
                    </a:schemeClr>
                  </a:glow>
                </a:effectLst>
              </a:rPr>
              <a:t>of joint action is </a:t>
            </a:r>
            <a:endParaRPr lang="en-GB" i="0" dirty="0" smtClean="0">
              <a:solidFill>
                <a:schemeClr val="accent3"/>
              </a:solidFill>
              <a:effectLst>
                <a:glow rad="101600">
                  <a:schemeClr val="tx1">
                    <a:alpha val="75000"/>
                  </a:schemeClr>
                </a:glow>
              </a:effectLst>
            </a:endParaRPr>
          </a:p>
          <a:p>
            <a:pPr eaLnBrk="1" hangingPunct="1"/>
            <a:r>
              <a:rPr lang="en-GB" i="0" dirty="0">
                <a:solidFill>
                  <a:schemeClr val="accent3"/>
                </a:solidFill>
                <a:effectLst>
                  <a:glow rad="101600">
                    <a:schemeClr val="tx1">
                      <a:alpha val="75000"/>
                    </a:schemeClr>
                  </a:glow>
                </a:effectLst>
              </a:rPr>
              <a:t>	</a:t>
            </a:r>
            <a:r>
              <a:rPr lang="en-GB" i="0" dirty="0" smtClean="0">
                <a:solidFill>
                  <a:schemeClr val="accent3"/>
                </a:solidFill>
                <a:effectLst>
                  <a:glow rad="101600">
                    <a:schemeClr val="tx1">
                      <a:alpha val="75000"/>
                    </a:schemeClr>
                  </a:glow>
                </a:effectLst>
              </a:rPr>
              <a:t>(</a:t>
            </a:r>
            <a:r>
              <a:rPr lang="en-GB" i="0" dirty="0">
                <a:solidFill>
                  <a:schemeClr val="accent3"/>
                </a:solidFill>
                <a:effectLst>
                  <a:glow rad="101600">
                    <a:schemeClr val="tx1">
                      <a:alpha val="75000"/>
                    </a:schemeClr>
                  </a:glow>
                </a:effectLst>
              </a:rPr>
              <a:t>a) central to a tangle of </a:t>
            </a:r>
            <a:r>
              <a:rPr lang="en-GB" i="0" dirty="0" err="1" smtClean="0">
                <a:solidFill>
                  <a:schemeClr val="accent3"/>
                </a:solidFill>
                <a:effectLst>
                  <a:glow rad="101600">
                    <a:schemeClr val="tx1">
                      <a:alpha val="75000"/>
                    </a:schemeClr>
                  </a:glow>
                </a:effectLst>
              </a:rPr>
              <a:t>philo-sophical</a:t>
            </a:r>
            <a:r>
              <a:rPr lang="en-GB" i="0" dirty="0" smtClean="0">
                <a:solidFill>
                  <a:schemeClr val="accent3"/>
                </a:solidFill>
                <a:effectLst>
                  <a:glow rad="101600">
                    <a:schemeClr val="tx1">
                      <a:alpha val="75000"/>
                    </a:schemeClr>
                  </a:glow>
                </a:effectLst>
              </a:rPr>
              <a:t> </a:t>
            </a:r>
            <a:r>
              <a:rPr lang="en-GB" i="0" dirty="0">
                <a:solidFill>
                  <a:schemeClr val="accent3"/>
                </a:solidFill>
                <a:effectLst>
                  <a:glow rad="101600">
                    <a:schemeClr val="tx1">
                      <a:alpha val="75000"/>
                    </a:schemeClr>
                  </a:glow>
                </a:effectLst>
              </a:rPr>
              <a:t>and scientific questions  </a:t>
            </a:r>
            <a:r>
              <a:rPr lang="en-GB" i="0" dirty="0" smtClean="0">
                <a:solidFill>
                  <a:schemeClr val="accent3"/>
                </a:solidFill>
                <a:effectLst>
                  <a:glow rad="101600">
                    <a:schemeClr val="tx1">
                      <a:alpha val="75000"/>
                    </a:schemeClr>
                  </a:glow>
                </a:effectLst>
              </a:rPr>
              <a:t>commonly </a:t>
            </a:r>
            <a:r>
              <a:rPr lang="en-GB" i="0" dirty="0">
                <a:solidFill>
                  <a:schemeClr val="accent3"/>
                </a:solidFill>
                <a:effectLst>
                  <a:glow rad="101600">
                    <a:schemeClr val="tx1">
                      <a:alpha val="75000"/>
                    </a:schemeClr>
                  </a:glow>
                </a:effectLst>
              </a:rPr>
              <a:t>taken to be questions about joint </a:t>
            </a:r>
            <a:r>
              <a:rPr lang="en-GB" i="0" dirty="0" smtClean="0">
                <a:solidFill>
                  <a:schemeClr val="accent3"/>
                </a:solidFill>
                <a:effectLst>
                  <a:glow rad="101600">
                    <a:schemeClr val="tx1">
                      <a:alpha val="75000"/>
                    </a:schemeClr>
                  </a:glow>
                </a:effectLst>
              </a:rPr>
              <a:t>action, and</a:t>
            </a:r>
            <a:endParaRPr lang="en-GB" i="0" dirty="0">
              <a:solidFill>
                <a:schemeClr val="accent3"/>
              </a:solidFill>
              <a:effectLst>
                <a:glow rad="101600">
                  <a:schemeClr val="tx1">
                    <a:alpha val="75000"/>
                  </a:schemeClr>
                </a:glow>
              </a:effectLst>
            </a:endParaRPr>
          </a:p>
          <a:p>
            <a:pPr eaLnBrk="1" hangingPunct="1"/>
            <a:r>
              <a:rPr lang="en-GB" i="0" dirty="0">
                <a:solidFill>
                  <a:schemeClr val="accent3"/>
                </a:solidFill>
                <a:effectLst>
                  <a:glow rad="101600">
                    <a:schemeClr val="tx1">
                      <a:alpha val="75000"/>
                    </a:schemeClr>
                  </a:glow>
                </a:effectLst>
              </a:rPr>
              <a:t>	(b) such that an implicit conception of it is available through reflection on </a:t>
            </a:r>
            <a:r>
              <a:rPr lang="en-GB" i="0" dirty="0" smtClean="0">
                <a:solidFill>
                  <a:schemeClr val="accent3"/>
                </a:solidFill>
                <a:effectLst>
                  <a:glow rad="101600">
                    <a:schemeClr val="tx1">
                      <a:alpha val="75000"/>
                    </a:schemeClr>
                  </a:glow>
                </a:effectLst>
              </a:rPr>
              <a:t>many or all of the cases commonly taken to be paradigmatic.</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2102640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
        <p:nvSpPr>
          <p:cNvPr id="4" name="Text Box 4"/>
          <p:cNvSpPr txBox="1">
            <a:spLocks noChangeArrowheads="1"/>
          </p:cNvSpPr>
          <p:nvPr/>
        </p:nvSpPr>
        <p:spPr bwMode="auto">
          <a:xfrm>
            <a:off x="4898984" y="476672"/>
            <a:ext cx="3590925" cy="602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25000"/>
              </a:spcBef>
            </a:pPr>
            <a:r>
              <a:rPr lang="en-GB" i="0" dirty="0">
                <a:solidFill>
                  <a:schemeClr val="bg1">
                    <a:alpha val="50000"/>
                  </a:schemeClr>
                </a:solidFill>
                <a:effectLst>
                  <a:glow rad="101600">
                    <a:schemeClr val="tx1">
                      <a:alpha val="75000"/>
                    </a:schemeClr>
                  </a:glow>
                </a:effectLst>
              </a:rPr>
              <a:t>painting a house together </a:t>
            </a:r>
          </a:p>
          <a:p>
            <a:pPr algn="r">
              <a:spcBef>
                <a:spcPct val="25000"/>
              </a:spcBef>
            </a:pPr>
            <a:r>
              <a:rPr lang="en-GB" sz="1600" i="0" dirty="0">
                <a:solidFill>
                  <a:schemeClr val="bg1">
                    <a:alpha val="50000"/>
                  </a:schemeClr>
                </a:solidFill>
                <a:effectLst>
                  <a:glow rad="101600">
                    <a:schemeClr val="tx1">
                      <a:alpha val="75000"/>
                    </a:schemeClr>
                  </a:glow>
                </a:effectLst>
              </a:rPr>
              <a:t>(Bratman 1992)</a:t>
            </a:r>
          </a:p>
          <a:p>
            <a:pPr algn="l">
              <a:spcBef>
                <a:spcPct val="25000"/>
              </a:spcBef>
            </a:pPr>
            <a:r>
              <a:rPr lang="en-GB" i="0" dirty="0" smtClean="0">
                <a:solidFill>
                  <a:schemeClr val="bg1">
                    <a:alpha val="50000"/>
                  </a:schemeClr>
                </a:solidFill>
                <a:effectLst>
                  <a:glow rad="101600">
                    <a:schemeClr val="tx1">
                      <a:alpha val="75000"/>
                    </a:schemeClr>
                  </a:glow>
                </a:effectLst>
              </a:rPr>
              <a:t>tidying </a:t>
            </a:r>
            <a:r>
              <a:rPr lang="en-GB" i="0" dirty="0">
                <a:solidFill>
                  <a:schemeClr val="bg1">
                    <a:alpha val="50000"/>
                  </a:schemeClr>
                </a:solidFill>
                <a:effectLst>
                  <a:glow rad="101600">
                    <a:schemeClr val="tx1">
                      <a:alpha val="75000"/>
                    </a:schemeClr>
                  </a:glow>
                </a:effectLst>
              </a:rPr>
              <a:t>up the toys together </a:t>
            </a:r>
          </a:p>
          <a:p>
            <a:pPr algn="r">
              <a:spcBef>
                <a:spcPct val="25000"/>
              </a:spcBef>
            </a:pPr>
            <a:r>
              <a:rPr lang="en-GB" sz="1600" i="0" dirty="0">
                <a:solidFill>
                  <a:schemeClr val="bg1">
                    <a:alpha val="50000"/>
                  </a:schemeClr>
                </a:solidFill>
                <a:effectLst>
                  <a:glow rad="101600">
                    <a:schemeClr val="tx1">
                      <a:alpha val="75000"/>
                    </a:schemeClr>
                  </a:glow>
                </a:effectLst>
              </a:rPr>
              <a:t>(</a:t>
            </a:r>
            <a:r>
              <a:rPr lang="en-GB" sz="1600" i="0" dirty="0" err="1">
                <a:solidFill>
                  <a:schemeClr val="bg1">
                    <a:alpha val="50000"/>
                  </a:schemeClr>
                </a:solidFill>
                <a:effectLst>
                  <a:glow rad="101600">
                    <a:schemeClr val="tx1">
                      <a:alpha val="75000"/>
                    </a:schemeClr>
                  </a:glow>
                </a:effectLst>
              </a:rPr>
              <a:t>Behne</a:t>
            </a:r>
            <a:r>
              <a:rPr lang="en-GB" sz="1600" i="0" dirty="0">
                <a:solidFill>
                  <a:schemeClr val="bg1">
                    <a:alpha val="50000"/>
                  </a:schemeClr>
                </a:solidFill>
                <a:effectLst>
                  <a:glow rad="101600">
                    <a:schemeClr val="tx1">
                      <a:alpha val="75000"/>
                    </a:schemeClr>
                  </a:glow>
                </a:effectLst>
              </a:rPr>
              <a:t> et al 2005)</a:t>
            </a:r>
          </a:p>
          <a:p>
            <a:pPr>
              <a:spcBef>
                <a:spcPct val="25000"/>
              </a:spcBef>
            </a:pPr>
            <a:r>
              <a:rPr lang="en-GB" i="0" dirty="0">
                <a:solidFill>
                  <a:schemeClr val="bg1">
                    <a:alpha val="50000"/>
                  </a:schemeClr>
                </a:solidFill>
                <a:effectLst>
                  <a:glow rad="101600">
                    <a:schemeClr val="tx1">
                      <a:alpha val="75000"/>
                    </a:schemeClr>
                  </a:glow>
                </a:effectLst>
              </a:rPr>
              <a:t>lifting a heavy sofa together </a:t>
            </a:r>
          </a:p>
          <a:p>
            <a:pPr algn="r">
              <a:spcBef>
                <a:spcPct val="25000"/>
              </a:spcBef>
            </a:pPr>
            <a:r>
              <a:rPr lang="en-GB" sz="1600" i="0" dirty="0">
                <a:solidFill>
                  <a:schemeClr val="bg1">
                    <a:alpha val="50000"/>
                  </a:schemeClr>
                </a:solidFill>
                <a:effectLst>
                  <a:glow rad="101600">
                    <a:schemeClr val="tx1">
                      <a:alpha val="75000"/>
                    </a:schemeClr>
                  </a:glow>
                </a:effectLst>
              </a:rPr>
              <a:t>(Velleman 1997)</a:t>
            </a:r>
          </a:p>
          <a:p>
            <a:pPr algn="l">
              <a:spcBef>
                <a:spcPct val="25000"/>
              </a:spcBef>
            </a:pPr>
            <a:r>
              <a:rPr lang="en-GB" i="0" dirty="0" smtClean="0">
                <a:solidFill>
                  <a:schemeClr val="bg1">
                    <a:alpha val="50000"/>
                  </a:schemeClr>
                </a:solidFill>
                <a:effectLst>
                  <a:glow rad="101600">
                    <a:schemeClr val="tx1">
                      <a:alpha val="75000"/>
                    </a:schemeClr>
                  </a:glow>
                </a:effectLst>
              </a:rPr>
              <a:t>cooperatively </a:t>
            </a:r>
            <a:r>
              <a:rPr lang="en-GB" i="0" dirty="0">
                <a:solidFill>
                  <a:schemeClr val="bg1">
                    <a:alpha val="50000"/>
                  </a:schemeClr>
                </a:solidFill>
                <a:effectLst>
                  <a:glow rad="101600">
                    <a:schemeClr val="tx1">
                      <a:alpha val="75000"/>
                    </a:schemeClr>
                  </a:glow>
                </a:effectLst>
              </a:rPr>
              <a:t>pulling handles in sequence to make a dog-puppet sing </a:t>
            </a:r>
          </a:p>
          <a:p>
            <a:pPr algn="r">
              <a:spcBef>
                <a:spcPct val="25000"/>
              </a:spcBef>
            </a:pPr>
            <a:r>
              <a:rPr lang="en-GB" sz="1600" i="0" dirty="0">
                <a:solidFill>
                  <a:schemeClr val="bg1">
                    <a:alpha val="50000"/>
                  </a:schemeClr>
                </a:solidFill>
                <a:effectLst>
                  <a:glow rad="101600">
                    <a:schemeClr val="tx1">
                      <a:alpha val="75000"/>
                    </a:schemeClr>
                  </a:glow>
                </a:effectLst>
              </a:rPr>
              <a:t>(Brownell et al 2006)</a:t>
            </a:r>
          </a:p>
          <a:p>
            <a:pPr algn="l">
              <a:spcBef>
                <a:spcPct val="25000"/>
              </a:spcBef>
            </a:pPr>
            <a:r>
              <a:rPr lang="en-GB" i="0" dirty="0">
                <a:solidFill>
                  <a:schemeClr val="bg1">
                    <a:alpha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alpha val="50000"/>
                  </a:schemeClr>
                </a:solidFill>
                <a:effectLst>
                  <a:glow rad="101600">
                    <a:schemeClr val="tx1">
                      <a:alpha val="75000"/>
                    </a:schemeClr>
                  </a:glow>
                </a:effectLst>
              </a:rPr>
              <a:t>(Tomasello &amp; Carpenter 2007</a:t>
            </a:r>
            <a:r>
              <a:rPr lang="en-GB" sz="1600" i="0" dirty="0" smtClean="0">
                <a:solidFill>
                  <a:schemeClr val="bg1">
                    <a:alpha val="50000"/>
                  </a:schemeClr>
                </a:solidFill>
                <a:effectLst>
                  <a:glow rad="101600">
                    <a:schemeClr val="tx1">
                      <a:alpha val="75000"/>
                    </a:schemeClr>
                  </a:glow>
                </a:effectLst>
              </a:rPr>
              <a:t>)</a:t>
            </a:r>
          </a:p>
          <a:p>
            <a:pPr>
              <a:spcBef>
                <a:spcPct val="25000"/>
              </a:spcBef>
            </a:pPr>
            <a:r>
              <a:rPr lang="en-GB" i="0" dirty="0">
                <a:solidFill>
                  <a:schemeClr val="bg1">
                    <a:alpha val="50000"/>
                  </a:schemeClr>
                </a:solidFill>
                <a:effectLst>
                  <a:glow rad="101600">
                    <a:schemeClr val="tx1">
                      <a:alpha val="75000"/>
                    </a:schemeClr>
                  </a:glow>
                </a:effectLst>
              </a:rPr>
              <a:t>preparing a hollandaise sauce together </a:t>
            </a:r>
          </a:p>
          <a:p>
            <a:pPr algn="r">
              <a:spcBef>
                <a:spcPts val="0"/>
              </a:spcBef>
            </a:pPr>
            <a:r>
              <a:rPr lang="en-GB" sz="1600" i="0" dirty="0">
                <a:solidFill>
                  <a:schemeClr val="bg1">
                    <a:alpha val="50000"/>
                  </a:schemeClr>
                </a:solidFill>
                <a:effectLst>
                  <a:glow rad="101600">
                    <a:schemeClr val="tx1">
                      <a:alpha val="75000"/>
                    </a:schemeClr>
                  </a:glow>
                </a:effectLst>
              </a:rPr>
              <a:t>(Searle 1990</a:t>
            </a:r>
            <a:r>
              <a:rPr lang="en-GB" sz="1600" i="0" dirty="0" smtClean="0">
                <a:solidFill>
                  <a:schemeClr val="bg1">
                    <a:alpha val="50000"/>
                  </a:schemeClr>
                </a:solidFill>
                <a:effectLst>
                  <a:glow rad="101600">
                    <a:schemeClr val="tx1">
                      <a:alpha val="75000"/>
                    </a:schemeClr>
                  </a:glow>
                </a:effectLst>
              </a:rPr>
              <a:t>)</a:t>
            </a:r>
          </a:p>
          <a:p>
            <a:pPr>
              <a:spcBef>
                <a:spcPts val="0"/>
              </a:spcBef>
            </a:pPr>
            <a:r>
              <a:rPr lang="en-GB" i="0" dirty="0" smtClean="0">
                <a:solidFill>
                  <a:schemeClr val="bg1">
                    <a:alpha val="50000"/>
                  </a:schemeClr>
                </a:solidFill>
                <a:effectLst>
                  <a:glow rad="101600">
                    <a:schemeClr val="tx1">
                      <a:alpha val="75000"/>
                    </a:schemeClr>
                  </a:glow>
                </a:effectLst>
              </a:rPr>
              <a:t>...</a:t>
            </a:r>
            <a:endParaRPr lang="en-GB" i="0" dirty="0">
              <a:solidFill>
                <a:schemeClr val="bg1">
                  <a:alpha val="50000"/>
                </a:schemeClr>
              </a:solidFill>
              <a:effectLst>
                <a:glow rad="101600">
                  <a:schemeClr val="tx1">
                    <a:alpha val="75000"/>
                  </a:schemeClr>
                </a:glow>
              </a:effectLst>
            </a:endParaRPr>
          </a:p>
        </p:txBody>
      </p:sp>
    </p:spTree>
    <p:extLst>
      <p:ext uri="{BB962C8B-B14F-4D97-AF65-F5344CB8AC3E}">
        <p14:creationId xmlns:p14="http://schemas.microsoft.com/office/powerpoint/2010/main" val="5320754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107996"/>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
        <p:nvSpPr>
          <p:cNvPr id="4" name="Text Box 4"/>
          <p:cNvSpPr txBox="1">
            <a:spLocks noChangeArrowheads="1"/>
          </p:cNvSpPr>
          <p:nvPr/>
        </p:nvSpPr>
        <p:spPr bwMode="auto">
          <a:xfrm>
            <a:off x="4898984" y="476672"/>
            <a:ext cx="3590925" cy="602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25000"/>
              </a:spcBef>
            </a:pPr>
            <a:r>
              <a:rPr lang="en-GB" i="0" dirty="0">
                <a:solidFill>
                  <a:schemeClr val="bg1">
                    <a:alpha val="40000"/>
                  </a:schemeClr>
                </a:solidFill>
                <a:effectLst>
                  <a:glow rad="101600">
                    <a:schemeClr val="tx1">
                      <a:alpha val="75000"/>
                    </a:schemeClr>
                  </a:glow>
                </a:effectLst>
              </a:rPr>
              <a:t>painting a house together </a:t>
            </a:r>
          </a:p>
          <a:p>
            <a:pPr algn="r">
              <a:spcBef>
                <a:spcPct val="25000"/>
              </a:spcBef>
            </a:pPr>
            <a:r>
              <a:rPr lang="en-GB" sz="1600" i="0" dirty="0">
                <a:solidFill>
                  <a:schemeClr val="bg1">
                    <a:alpha val="40000"/>
                  </a:schemeClr>
                </a:solidFill>
                <a:effectLst>
                  <a:glow rad="101600">
                    <a:schemeClr val="tx1">
                      <a:alpha val="75000"/>
                    </a:schemeClr>
                  </a:glow>
                </a:effectLst>
              </a:rPr>
              <a:t>(Bratman 1992)</a:t>
            </a:r>
          </a:p>
          <a:p>
            <a:pPr algn="l">
              <a:spcBef>
                <a:spcPct val="25000"/>
              </a:spcBef>
            </a:pPr>
            <a:r>
              <a:rPr lang="en-GB" i="0" dirty="0" smtClean="0">
                <a:solidFill>
                  <a:schemeClr val="bg1">
                    <a:alpha val="40000"/>
                  </a:schemeClr>
                </a:solidFill>
                <a:effectLst>
                  <a:glow rad="101600">
                    <a:schemeClr val="tx1">
                      <a:alpha val="75000"/>
                    </a:schemeClr>
                  </a:glow>
                </a:effectLst>
              </a:rPr>
              <a:t>tidying </a:t>
            </a:r>
            <a:r>
              <a:rPr lang="en-GB" i="0" dirty="0">
                <a:solidFill>
                  <a:schemeClr val="bg1">
                    <a:alpha val="40000"/>
                  </a:schemeClr>
                </a:solidFill>
                <a:effectLst>
                  <a:glow rad="101600">
                    <a:schemeClr val="tx1">
                      <a:alpha val="75000"/>
                    </a:schemeClr>
                  </a:glow>
                </a:effectLst>
              </a:rPr>
              <a:t>up the toys together </a:t>
            </a:r>
          </a:p>
          <a:p>
            <a:pPr algn="r">
              <a:spcBef>
                <a:spcPct val="25000"/>
              </a:spcBef>
            </a:pPr>
            <a:r>
              <a:rPr lang="en-GB" sz="1600" i="0" dirty="0">
                <a:solidFill>
                  <a:schemeClr val="bg1">
                    <a:alpha val="40000"/>
                  </a:schemeClr>
                </a:solidFill>
                <a:effectLst>
                  <a:glow rad="101600">
                    <a:schemeClr val="tx1">
                      <a:alpha val="75000"/>
                    </a:schemeClr>
                  </a:glow>
                </a:effectLst>
              </a:rPr>
              <a:t>(</a:t>
            </a:r>
            <a:r>
              <a:rPr lang="en-GB" sz="1600" i="0" dirty="0" err="1">
                <a:solidFill>
                  <a:schemeClr val="bg1">
                    <a:alpha val="40000"/>
                  </a:schemeClr>
                </a:solidFill>
                <a:effectLst>
                  <a:glow rad="101600">
                    <a:schemeClr val="tx1">
                      <a:alpha val="75000"/>
                    </a:schemeClr>
                  </a:glow>
                </a:effectLst>
              </a:rPr>
              <a:t>Behne</a:t>
            </a:r>
            <a:r>
              <a:rPr lang="en-GB" sz="1600" i="0" dirty="0">
                <a:solidFill>
                  <a:schemeClr val="bg1">
                    <a:alpha val="40000"/>
                  </a:schemeClr>
                </a:solidFill>
                <a:effectLst>
                  <a:glow rad="101600">
                    <a:schemeClr val="tx1">
                      <a:alpha val="75000"/>
                    </a:schemeClr>
                  </a:glow>
                </a:effectLst>
              </a:rPr>
              <a:t> et al 2005)</a:t>
            </a:r>
          </a:p>
          <a:p>
            <a:pPr>
              <a:spcBef>
                <a:spcPct val="25000"/>
              </a:spcBef>
            </a:pPr>
            <a:r>
              <a:rPr lang="en-GB" i="0" dirty="0">
                <a:solidFill>
                  <a:schemeClr val="bg1">
                    <a:alpha val="40000"/>
                  </a:schemeClr>
                </a:solidFill>
                <a:effectLst>
                  <a:glow rad="101600">
                    <a:schemeClr val="tx1">
                      <a:alpha val="75000"/>
                    </a:schemeClr>
                  </a:glow>
                </a:effectLst>
              </a:rPr>
              <a:t>lifting a heavy sofa together </a:t>
            </a:r>
          </a:p>
          <a:p>
            <a:pPr algn="r">
              <a:spcBef>
                <a:spcPct val="25000"/>
              </a:spcBef>
            </a:pPr>
            <a:r>
              <a:rPr lang="en-GB" sz="1600" i="0" dirty="0">
                <a:solidFill>
                  <a:schemeClr val="bg1">
                    <a:alpha val="40000"/>
                  </a:schemeClr>
                </a:solidFill>
                <a:effectLst>
                  <a:glow rad="101600">
                    <a:schemeClr val="tx1">
                      <a:alpha val="75000"/>
                    </a:schemeClr>
                  </a:glow>
                </a:effectLst>
              </a:rPr>
              <a:t>(Velleman 1997)</a:t>
            </a:r>
          </a:p>
          <a:p>
            <a:pPr algn="l">
              <a:spcBef>
                <a:spcPct val="25000"/>
              </a:spcBef>
            </a:pPr>
            <a:r>
              <a:rPr lang="en-GB" i="0" dirty="0" smtClean="0">
                <a:solidFill>
                  <a:schemeClr val="bg1">
                    <a:alpha val="40000"/>
                  </a:schemeClr>
                </a:solidFill>
                <a:effectLst>
                  <a:glow rad="101600">
                    <a:schemeClr val="tx1">
                      <a:alpha val="75000"/>
                    </a:schemeClr>
                  </a:glow>
                </a:effectLst>
              </a:rPr>
              <a:t>cooperatively </a:t>
            </a:r>
            <a:r>
              <a:rPr lang="en-GB" i="0" dirty="0">
                <a:solidFill>
                  <a:schemeClr val="bg1">
                    <a:alpha val="40000"/>
                  </a:schemeClr>
                </a:solidFill>
                <a:effectLst>
                  <a:glow rad="101600">
                    <a:schemeClr val="tx1">
                      <a:alpha val="75000"/>
                    </a:schemeClr>
                  </a:glow>
                </a:effectLst>
              </a:rPr>
              <a:t>pulling handles in sequence to make a dog-puppet sing </a:t>
            </a:r>
          </a:p>
          <a:p>
            <a:pPr algn="r">
              <a:spcBef>
                <a:spcPct val="25000"/>
              </a:spcBef>
            </a:pPr>
            <a:r>
              <a:rPr lang="en-GB" sz="1600" i="0" dirty="0">
                <a:solidFill>
                  <a:schemeClr val="bg1">
                    <a:alpha val="40000"/>
                  </a:schemeClr>
                </a:solidFill>
                <a:effectLst>
                  <a:glow rad="101600">
                    <a:schemeClr val="tx1">
                      <a:alpha val="75000"/>
                    </a:schemeClr>
                  </a:glow>
                </a:effectLst>
              </a:rPr>
              <a:t>(Brownell et al 2006)</a:t>
            </a:r>
          </a:p>
          <a:p>
            <a:pPr algn="l">
              <a:spcBef>
                <a:spcPct val="25000"/>
              </a:spcBef>
            </a:pPr>
            <a:r>
              <a:rPr lang="en-GB" i="0" dirty="0">
                <a:solidFill>
                  <a:schemeClr val="bg1">
                    <a:alpha val="4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alpha val="40000"/>
                  </a:schemeClr>
                </a:solidFill>
                <a:effectLst>
                  <a:glow rad="101600">
                    <a:schemeClr val="tx1">
                      <a:alpha val="75000"/>
                    </a:schemeClr>
                  </a:glow>
                </a:effectLst>
              </a:rPr>
              <a:t>(Tomasello &amp; Carpenter 2007</a:t>
            </a:r>
            <a:r>
              <a:rPr lang="en-GB" sz="1600" i="0" dirty="0" smtClean="0">
                <a:solidFill>
                  <a:schemeClr val="bg1">
                    <a:alpha val="40000"/>
                  </a:schemeClr>
                </a:solidFill>
                <a:effectLst>
                  <a:glow rad="101600">
                    <a:schemeClr val="tx1">
                      <a:alpha val="75000"/>
                    </a:schemeClr>
                  </a:glow>
                </a:effectLst>
              </a:rPr>
              <a:t>)</a:t>
            </a:r>
          </a:p>
          <a:p>
            <a:pPr>
              <a:spcBef>
                <a:spcPct val="25000"/>
              </a:spcBef>
            </a:pPr>
            <a:r>
              <a:rPr lang="en-GB" i="0" dirty="0">
                <a:solidFill>
                  <a:schemeClr val="bg1">
                    <a:alpha val="40000"/>
                  </a:schemeClr>
                </a:solidFill>
                <a:effectLst>
                  <a:glow rad="101600">
                    <a:schemeClr val="tx1">
                      <a:alpha val="75000"/>
                    </a:schemeClr>
                  </a:glow>
                </a:effectLst>
              </a:rPr>
              <a:t>preparing a hollandaise sauce together </a:t>
            </a:r>
          </a:p>
          <a:p>
            <a:pPr algn="r">
              <a:spcBef>
                <a:spcPts val="0"/>
              </a:spcBef>
            </a:pPr>
            <a:r>
              <a:rPr lang="en-GB" sz="1600" i="0" dirty="0">
                <a:solidFill>
                  <a:schemeClr val="bg1">
                    <a:alpha val="40000"/>
                  </a:schemeClr>
                </a:solidFill>
                <a:effectLst>
                  <a:glow rad="101600">
                    <a:schemeClr val="tx1">
                      <a:alpha val="75000"/>
                    </a:schemeClr>
                  </a:glow>
                </a:effectLst>
              </a:rPr>
              <a:t>(Searle 1990</a:t>
            </a:r>
            <a:r>
              <a:rPr lang="en-GB" sz="1600" i="0" dirty="0" smtClean="0">
                <a:solidFill>
                  <a:schemeClr val="bg1">
                    <a:alpha val="40000"/>
                  </a:schemeClr>
                </a:solidFill>
                <a:effectLst>
                  <a:glow rad="101600">
                    <a:schemeClr val="tx1">
                      <a:alpha val="75000"/>
                    </a:schemeClr>
                  </a:glow>
                </a:effectLst>
              </a:rPr>
              <a:t>)</a:t>
            </a:r>
          </a:p>
          <a:p>
            <a:pPr>
              <a:spcBef>
                <a:spcPts val="0"/>
              </a:spcBef>
            </a:pPr>
            <a:r>
              <a:rPr lang="en-GB" i="0" dirty="0" smtClean="0">
                <a:solidFill>
                  <a:schemeClr val="bg1">
                    <a:alpha val="40000"/>
                  </a:schemeClr>
                </a:solidFill>
                <a:effectLst>
                  <a:glow rad="101600">
                    <a:schemeClr val="tx1">
                      <a:alpha val="75000"/>
                    </a:schemeClr>
                  </a:glow>
                </a:effectLst>
              </a:rPr>
              <a:t>...</a:t>
            </a:r>
            <a:endParaRPr lang="en-GB" i="0" dirty="0">
              <a:solidFill>
                <a:schemeClr val="bg1">
                  <a:alpha val="40000"/>
                </a:schemeClr>
              </a:solidFill>
              <a:effectLst>
                <a:glow rad="101600">
                  <a:schemeClr val="tx1">
                    <a:alpha val="75000"/>
                  </a:schemeClr>
                </a:glow>
              </a:effectLst>
            </a:endParaRPr>
          </a:p>
        </p:txBody>
      </p:sp>
    </p:spTree>
    <p:extLst>
      <p:ext uri="{BB962C8B-B14F-4D97-AF65-F5344CB8AC3E}">
        <p14:creationId xmlns:p14="http://schemas.microsoft.com/office/powerpoint/2010/main" val="665157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SC_AB_0260.JPG"/>
          <p:cNvPicPr>
            <a:picLocks noChangeAspect="1"/>
          </p:cNvPicPr>
          <p:nvPr/>
        </p:nvPicPr>
        <p:blipFill>
          <a:blip r:embed="rId3">
            <a:alphaModFix amt="50000"/>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356500">
            <a:off x="-279316" y="-391071"/>
            <a:ext cx="10346112" cy="7749480"/>
          </a:xfrm>
          <a:prstGeom prst="rect">
            <a:avLst/>
          </a:prstGeom>
        </p:spPr>
      </p:pic>
      <p:sp>
        <p:nvSpPr>
          <p:cNvPr id="13" name="Rectangle 12"/>
          <p:cNvSpPr/>
          <p:nvPr/>
        </p:nvSpPr>
        <p:spPr bwMode="auto">
          <a:xfrm>
            <a:off x="0" y="0"/>
            <a:ext cx="9144000" cy="6858000"/>
          </a:xfrm>
          <a:prstGeom prst="rect">
            <a:avLst/>
          </a:prstGeom>
          <a:gradFill flip="none" rotWithShape="1">
            <a:gsLst>
              <a:gs pos="77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bwMode="auto">
          <a:xfrm>
            <a:off x="0" y="0"/>
            <a:ext cx="9144000" cy="6858000"/>
          </a:xfrm>
          <a:prstGeom prst="rect">
            <a:avLst/>
          </a:prstGeom>
          <a:gradFill flip="none" rotWithShape="1">
            <a:gsLst>
              <a:gs pos="83000">
                <a:schemeClr val="tx1">
                  <a:alpha val="0"/>
                </a:schemeClr>
              </a:gs>
              <a:gs pos="100000">
                <a:schemeClr val="tx1"/>
              </a:gs>
            </a:gsLst>
            <a:path path="rect">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Text Box 5"/>
          <p:cNvSpPr txBox="1">
            <a:spLocks noChangeArrowheads="1"/>
          </p:cNvSpPr>
          <p:nvPr/>
        </p:nvSpPr>
        <p:spPr bwMode="auto">
          <a:xfrm>
            <a:off x="683568" y="764704"/>
            <a:ext cx="1726418"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What</a:t>
            </a:r>
            <a:endParaRPr lang="en-GB" sz="5000" b="1" i="0" dirty="0">
              <a:solidFill>
                <a:schemeClr val="tx1"/>
              </a:solidFill>
              <a:effectLst>
                <a:glow rad="101600">
                  <a:schemeClr val="bg1"/>
                </a:glow>
              </a:effectLst>
              <a:ea typeface="Arial" charset="0"/>
              <a:cs typeface="Arial" charset="0"/>
            </a:endParaRPr>
          </a:p>
        </p:txBody>
      </p:sp>
      <p:sp>
        <p:nvSpPr>
          <p:cNvPr id="15" name="Text Box 5"/>
          <p:cNvSpPr txBox="1">
            <a:spLocks noChangeArrowheads="1"/>
          </p:cNvSpPr>
          <p:nvPr/>
        </p:nvSpPr>
        <p:spPr bwMode="auto">
          <a:xfrm>
            <a:off x="2334137" y="764845"/>
            <a:ext cx="653687"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Is</a:t>
            </a:r>
            <a:endParaRPr lang="en-GB" sz="5000" b="1" i="0" dirty="0">
              <a:solidFill>
                <a:schemeClr val="tx1"/>
              </a:solidFill>
              <a:effectLst>
                <a:glow rad="101600">
                  <a:schemeClr val="bg1"/>
                </a:glow>
              </a:effectLst>
              <a:ea typeface="Arial" charset="0"/>
              <a:cs typeface="Arial" charset="0"/>
            </a:endParaRPr>
          </a:p>
        </p:txBody>
      </p:sp>
      <p:pic>
        <p:nvPicPr>
          <p:cNvPr id="18" name="Picture 4"/>
          <p:cNvPicPr>
            <a:picLocks noChangeAspect="1" noChangeArrowheads="1"/>
          </p:cNvPicPr>
          <p:nvPr/>
        </p:nvPicPr>
        <p:blipFill>
          <a:blip r:embed="rId5">
            <a:grayscl/>
          </a:blip>
          <a:srcRect/>
          <a:stretch>
            <a:fillRect/>
          </a:stretch>
        </p:blipFill>
        <p:spPr bwMode="auto">
          <a:xfrm>
            <a:off x="136649" y="1728168"/>
            <a:ext cx="4651375" cy="620712"/>
          </a:xfrm>
          <a:prstGeom prst="rect">
            <a:avLst/>
          </a:prstGeom>
          <a:noFill/>
          <a:ln w="9525">
            <a:noFill/>
            <a:round/>
            <a:headEnd/>
            <a:tailEnd/>
          </a:ln>
          <a:effectLst/>
        </p:spPr>
      </p:pic>
      <p:sp>
        <p:nvSpPr>
          <p:cNvPr id="16" name="Text Box 5"/>
          <p:cNvSpPr txBox="1">
            <a:spLocks noChangeArrowheads="1"/>
          </p:cNvSpPr>
          <p:nvPr/>
        </p:nvSpPr>
        <p:spPr bwMode="auto">
          <a:xfrm>
            <a:off x="1884960" y="1196893"/>
            <a:ext cx="2393905"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Action?</a:t>
            </a:r>
            <a:endParaRPr lang="en-GB" sz="5000" b="1" i="0" dirty="0">
              <a:solidFill>
                <a:schemeClr val="tx1"/>
              </a:solidFill>
              <a:effectLst>
                <a:glow rad="101600">
                  <a:schemeClr val="bg1"/>
                </a:glow>
              </a:effectLst>
              <a:ea typeface="Arial" charset="0"/>
              <a:cs typeface="Arial" charset="0"/>
            </a:endParaRPr>
          </a:p>
        </p:txBody>
      </p:sp>
      <p:sp>
        <p:nvSpPr>
          <p:cNvPr id="17" name="Text Box 5"/>
          <p:cNvSpPr txBox="1">
            <a:spLocks noChangeArrowheads="1"/>
          </p:cNvSpPr>
          <p:nvPr/>
        </p:nvSpPr>
        <p:spPr bwMode="auto">
          <a:xfrm>
            <a:off x="323528" y="1196893"/>
            <a:ext cx="1633440"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Joint</a:t>
            </a:r>
            <a:endParaRPr lang="en-GB" sz="5000" b="1" i="0" dirty="0">
              <a:solidFill>
                <a:schemeClr val="tx1"/>
              </a:solidFill>
              <a:effectLst>
                <a:glow rad="101600">
                  <a:schemeClr val="bg1"/>
                </a:glow>
              </a:effectLst>
              <a:ea typeface="Arial" charset="0"/>
              <a:cs typeface="Arial" charset="0"/>
            </a:endParaRPr>
          </a:p>
        </p:txBody>
      </p:sp>
      <p:sp>
        <p:nvSpPr>
          <p:cNvPr id="12"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Tree>
    <p:extLst>
      <p:ext uri="{BB962C8B-B14F-4D97-AF65-F5344CB8AC3E}">
        <p14:creationId xmlns:p14="http://schemas.microsoft.com/office/powerpoint/2010/main" val="19854372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4" name="Text Box 4"/>
          <p:cNvSpPr txBox="1">
            <a:spLocks noChangeArrowheads="1"/>
          </p:cNvSpPr>
          <p:nvPr/>
        </p:nvSpPr>
        <p:spPr bwMode="auto">
          <a:xfrm>
            <a:off x="4898984" y="476672"/>
            <a:ext cx="3590925" cy="602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25000"/>
              </a:spcBef>
            </a:pPr>
            <a:r>
              <a:rPr lang="en-GB" i="0" dirty="0">
                <a:solidFill>
                  <a:schemeClr val="bg1">
                    <a:alpha val="30000"/>
                  </a:schemeClr>
                </a:solidFill>
                <a:effectLst>
                  <a:glow rad="101600">
                    <a:schemeClr val="tx1">
                      <a:alpha val="75000"/>
                    </a:schemeClr>
                  </a:glow>
                </a:effectLst>
              </a:rPr>
              <a:t>painting a house together </a:t>
            </a:r>
          </a:p>
          <a:p>
            <a:pPr algn="r">
              <a:spcBef>
                <a:spcPct val="25000"/>
              </a:spcBef>
            </a:pPr>
            <a:r>
              <a:rPr lang="en-GB" sz="1600" i="0" dirty="0">
                <a:solidFill>
                  <a:schemeClr val="bg1">
                    <a:alpha val="30000"/>
                  </a:schemeClr>
                </a:solidFill>
                <a:effectLst>
                  <a:glow rad="101600">
                    <a:schemeClr val="tx1">
                      <a:alpha val="75000"/>
                    </a:schemeClr>
                  </a:glow>
                </a:effectLst>
              </a:rPr>
              <a:t>(Bratman 1992)</a:t>
            </a:r>
          </a:p>
          <a:p>
            <a:pPr algn="l">
              <a:spcBef>
                <a:spcPct val="25000"/>
              </a:spcBef>
            </a:pPr>
            <a:r>
              <a:rPr lang="en-GB" i="0" dirty="0" smtClean="0">
                <a:solidFill>
                  <a:schemeClr val="bg1">
                    <a:alpha val="30000"/>
                  </a:schemeClr>
                </a:solidFill>
                <a:effectLst>
                  <a:glow rad="101600">
                    <a:schemeClr val="tx1">
                      <a:alpha val="75000"/>
                    </a:schemeClr>
                  </a:glow>
                </a:effectLst>
              </a:rPr>
              <a:t>tidying </a:t>
            </a:r>
            <a:r>
              <a:rPr lang="en-GB" i="0" dirty="0">
                <a:solidFill>
                  <a:schemeClr val="bg1">
                    <a:alpha val="30000"/>
                  </a:schemeClr>
                </a:solidFill>
                <a:effectLst>
                  <a:glow rad="101600">
                    <a:schemeClr val="tx1">
                      <a:alpha val="75000"/>
                    </a:schemeClr>
                  </a:glow>
                </a:effectLst>
              </a:rPr>
              <a:t>up the toys together </a:t>
            </a:r>
          </a:p>
          <a:p>
            <a:pPr algn="r">
              <a:spcBef>
                <a:spcPct val="25000"/>
              </a:spcBef>
            </a:pPr>
            <a:r>
              <a:rPr lang="en-GB" sz="1600" i="0" dirty="0">
                <a:solidFill>
                  <a:schemeClr val="bg1">
                    <a:alpha val="30000"/>
                  </a:schemeClr>
                </a:solidFill>
                <a:effectLst>
                  <a:glow rad="101600">
                    <a:schemeClr val="tx1">
                      <a:alpha val="75000"/>
                    </a:schemeClr>
                  </a:glow>
                </a:effectLst>
              </a:rPr>
              <a:t>(</a:t>
            </a:r>
            <a:r>
              <a:rPr lang="en-GB" sz="1600" i="0" dirty="0" err="1">
                <a:solidFill>
                  <a:schemeClr val="bg1">
                    <a:alpha val="30000"/>
                  </a:schemeClr>
                </a:solidFill>
                <a:effectLst>
                  <a:glow rad="101600">
                    <a:schemeClr val="tx1">
                      <a:alpha val="75000"/>
                    </a:schemeClr>
                  </a:glow>
                </a:effectLst>
              </a:rPr>
              <a:t>Behne</a:t>
            </a:r>
            <a:r>
              <a:rPr lang="en-GB" sz="1600" i="0" dirty="0">
                <a:solidFill>
                  <a:schemeClr val="bg1">
                    <a:alpha val="30000"/>
                  </a:schemeClr>
                </a:solidFill>
                <a:effectLst>
                  <a:glow rad="101600">
                    <a:schemeClr val="tx1">
                      <a:alpha val="75000"/>
                    </a:schemeClr>
                  </a:glow>
                </a:effectLst>
              </a:rPr>
              <a:t> et al 2005)</a:t>
            </a:r>
          </a:p>
          <a:p>
            <a:pPr>
              <a:spcBef>
                <a:spcPct val="25000"/>
              </a:spcBef>
            </a:pPr>
            <a:r>
              <a:rPr lang="en-GB" i="0" dirty="0">
                <a:solidFill>
                  <a:schemeClr val="bg1">
                    <a:alpha val="30000"/>
                  </a:schemeClr>
                </a:solidFill>
                <a:effectLst>
                  <a:glow rad="101600">
                    <a:schemeClr val="tx1">
                      <a:alpha val="75000"/>
                    </a:schemeClr>
                  </a:glow>
                </a:effectLst>
              </a:rPr>
              <a:t>lifting a heavy sofa together </a:t>
            </a:r>
          </a:p>
          <a:p>
            <a:pPr algn="r">
              <a:spcBef>
                <a:spcPct val="25000"/>
              </a:spcBef>
            </a:pPr>
            <a:r>
              <a:rPr lang="en-GB" sz="1600" i="0" dirty="0">
                <a:solidFill>
                  <a:schemeClr val="bg1">
                    <a:alpha val="30000"/>
                  </a:schemeClr>
                </a:solidFill>
                <a:effectLst>
                  <a:glow rad="101600">
                    <a:schemeClr val="tx1">
                      <a:alpha val="75000"/>
                    </a:schemeClr>
                  </a:glow>
                </a:effectLst>
              </a:rPr>
              <a:t>(Velleman 1997)</a:t>
            </a:r>
          </a:p>
          <a:p>
            <a:pPr algn="l">
              <a:spcBef>
                <a:spcPct val="25000"/>
              </a:spcBef>
            </a:pPr>
            <a:r>
              <a:rPr lang="en-GB" i="0" dirty="0" smtClean="0">
                <a:solidFill>
                  <a:schemeClr val="bg1">
                    <a:alpha val="30000"/>
                  </a:schemeClr>
                </a:solidFill>
                <a:effectLst>
                  <a:glow rad="101600">
                    <a:schemeClr val="tx1">
                      <a:alpha val="75000"/>
                    </a:schemeClr>
                  </a:glow>
                </a:effectLst>
              </a:rPr>
              <a:t>cooperatively </a:t>
            </a:r>
            <a:r>
              <a:rPr lang="en-GB" i="0" dirty="0">
                <a:solidFill>
                  <a:schemeClr val="bg1">
                    <a:alpha val="30000"/>
                  </a:schemeClr>
                </a:solidFill>
                <a:effectLst>
                  <a:glow rad="101600">
                    <a:schemeClr val="tx1">
                      <a:alpha val="75000"/>
                    </a:schemeClr>
                  </a:glow>
                </a:effectLst>
              </a:rPr>
              <a:t>pulling handles in sequence to make a dog-puppet sing </a:t>
            </a:r>
          </a:p>
          <a:p>
            <a:pPr algn="r">
              <a:spcBef>
                <a:spcPct val="25000"/>
              </a:spcBef>
            </a:pPr>
            <a:r>
              <a:rPr lang="en-GB" sz="1600" i="0" dirty="0">
                <a:solidFill>
                  <a:schemeClr val="bg1">
                    <a:alpha val="30000"/>
                  </a:schemeClr>
                </a:solidFill>
                <a:effectLst>
                  <a:glow rad="101600">
                    <a:schemeClr val="tx1">
                      <a:alpha val="75000"/>
                    </a:schemeClr>
                  </a:glow>
                </a:effectLst>
              </a:rPr>
              <a:t>(Brownell et al 2006)</a:t>
            </a:r>
          </a:p>
          <a:p>
            <a:pPr algn="l">
              <a:spcBef>
                <a:spcPct val="25000"/>
              </a:spcBef>
            </a:pPr>
            <a:r>
              <a:rPr lang="en-GB" i="0" dirty="0">
                <a:solidFill>
                  <a:schemeClr val="bg1">
                    <a:alpha val="3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alpha val="30000"/>
                  </a:schemeClr>
                </a:solidFill>
                <a:effectLst>
                  <a:glow rad="101600">
                    <a:schemeClr val="tx1">
                      <a:alpha val="75000"/>
                    </a:schemeClr>
                  </a:glow>
                </a:effectLst>
              </a:rPr>
              <a:t>(Tomasello &amp; Carpenter 2007</a:t>
            </a:r>
            <a:r>
              <a:rPr lang="en-GB" sz="1600" i="0" dirty="0" smtClean="0">
                <a:solidFill>
                  <a:schemeClr val="bg1">
                    <a:alpha val="30000"/>
                  </a:schemeClr>
                </a:solidFill>
                <a:effectLst>
                  <a:glow rad="101600">
                    <a:schemeClr val="tx1">
                      <a:alpha val="75000"/>
                    </a:schemeClr>
                  </a:glow>
                </a:effectLst>
              </a:rPr>
              <a:t>)</a:t>
            </a:r>
          </a:p>
          <a:p>
            <a:pPr>
              <a:spcBef>
                <a:spcPct val="25000"/>
              </a:spcBef>
            </a:pPr>
            <a:r>
              <a:rPr lang="en-GB" i="0" dirty="0">
                <a:solidFill>
                  <a:schemeClr val="bg1">
                    <a:alpha val="30000"/>
                  </a:schemeClr>
                </a:solidFill>
                <a:effectLst>
                  <a:glow rad="101600">
                    <a:schemeClr val="tx1">
                      <a:alpha val="75000"/>
                    </a:schemeClr>
                  </a:glow>
                </a:effectLst>
              </a:rPr>
              <a:t>preparing a hollandaise sauce together </a:t>
            </a:r>
          </a:p>
          <a:p>
            <a:pPr algn="r">
              <a:spcBef>
                <a:spcPts val="0"/>
              </a:spcBef>
            </a:pPr>
            <a:r>
              <a:rPr lang="en-GB" sz="1600" i="0" dirty="0">
                <a:solidFill>
                  <a:schemeClr val="bg1">
                    <a:alpha val="30000"/>
                  </a:schemeClr>
                </a:solidFill>
                <a:effectLst>
                  <a:glow rad="101600">
                    <a:schemeClr val="tx1">
                      <a:alpha val="75000"/>
                    </a:schemeClr>
                  </a:glow>
                </a:effectLst>
              </a:rPr>
              <a:t>(Searle 1990</a:t>
            </a:r>
            <a:r>
              <a:rPr lang="en-GB" sz="1600" i="0" dirty="0" smtClean="0">
                <a:solidFill>
                  <a:schemeClr val="bg1">
                    <a:alpha val="30000"/>
                  </a:schemeClr>
                </a:solidFill>
                <a:effectLst>
                  <a:glow rad="101600">
                    <a:schemeClr val="tx1">
                      <a:alpha val="75000"/>
                    </a:schemeClr>
                  </a:glow>
                </a:effectLst>
              </a:rPr>
              <a:t>)</a:t>
            </a:r>
          </a:p>
          <a:p>
            <a:pPr>
              <a:spcBef>
                <a:spcPts val="0"/>
              </a:spcBef>
            </a:pPr>
            <a:r>
              <a:rPr lang="en-GB" i="0" dirty="0" smtClean="0">
                <a:solidFill>
                  <a:schemeClr val="bg1">
                    <a:alpha val="30000"/>
                  </a:schemeClr>
                </a:solidFill>
                <a:effectLst>
                  <a:glow rad="101600">
                    <a:schemeClr val="tx1">
                      <a:alpha val="75000"/>
                    </a:schemeClr>
                  </a:glow>
                </a:effectLst>
              </a:rPr>
              <a:t>...</a:t>
            </a:r>
            <a:endParaRPr lang="en-GB" i="0" dirty="0">
              <a:solidFill>
                <a:schemeClr val="bg1">
                  <a:alpha val="30000"/>
                </a:schemeClr>
              </a:solidFill>
              <a:effectLst>
                <a:glow rad="101600">
                  <a:schemeClr val="tx1">
                    <a:alpha val="75000"/>
                  </a:schemeClr>
                </a:glow>
              </a:effectLst>
            </a:endParaRPr>
          </a:p>
        </p:txBody>
      </p:sp>
    </p:spTree>
    <p:extLst>
      <p:ext uri="{BB962C8B-B14F-4D97-AF65-F5344CB8AC3E}">
        <p14:creationId xmlns:p14="http://schemas.microsoft.com/office/powerpoint/2010/main" val="16110745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4898984" y="476672"/>
            <a:ext cx="3590925" cy="602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25000"/>
              </a:spcBef>
            </a:pPr>
            <a:r>
              <a:rPr lang="en-GB" i="0" dirty="0">
                <a:solidFill>
                  <a:schemeClr val="bg1">
                    <a:alpha val="20000"/>
                  </a:schemeClr>
                </a:solidFill>
                <a:effectLst>
                  <a:glow rad="101600">
                    <a:schemeClr val="tx1">
                      <a:alpha val="75000"/>
                    </a:schemeClr>
                  </a:glow>
                </a:effectLst>
              </a:rPr>
              <a:t>painting a house together </a:t>
            </a:r>
          </a:p>
          <a:p>
            <a:pPr algn="r">
              <a:spcBef>
                <a:spcPct val="25000"/>
              </a:spcBef>
            </a:pPr>
            <a:r>
              <a:rPr lang="en-GB" sz="1600" i="0" dirty="0">
                <a:solidFill>
                  <a:schemeClr val="bg1">
                    <a:alpha val="20000"/>
                  </a:schemeClr>
                </a:solidFill>
                <a:effectLst>
                  <a:glow rad="101600">
                    <a:schemeClr val="tx1">
                      <a:alpha val="75000"/>
                    </a:schemeClr>
                  </a:glow>
                </a:effectLst>
              </a:rPr>
              <a:t>(Bratman 1992)</a:t>
            </a:r>
          </a:p>
          <a:p>
            <a:pPr algn="l">
              <a:spcBef>
                <a:spcPct val="25000"/>
              </a:spcBef>
            </a:pPr>
            <a:r>
              <a:rPr lang="en-GB" i="0" dirty="0" smtClean="0">
                <a:solidFill>
                  <a:schemeClr val="bg1">
                    <a:alpha val="20000"/>
                  </a:schemeClr>
                </a:solidFill>
                <a:effectLst>
                  <a:glow rad="101600">
                    <a:schemeClr val="tx1">
                      <a:alpha val="75000"/>
                    </a:schemeClr>
                  </a:glow>
                </a:effectLst>
              </a:rPr>
              <a:t>tidying </a:t>
            </a:r>
            <a:r>
              <a:rPr lang="en-GB" i="0" dirty="0">
                <a:solidFill>
                  <a:schemeClr val="bg1">
                    <a:alpha val="20000"/>
                  </a:schemeClr>
                </a:solidFill>
                <a:effectLst>
                  <a:glow rad="101600">
                    <a:schemeClr val="tx1">
                      <a:alpha val="75000"/>
                    </a:schemeClr>
                  </a:glow>
                </a:effectLst>
              </a:rPr>
              <a:t>up the toys together </a:t>
            </a:r>
          </a:p>
          <a:p>
            <a:pPr algn="r">
              <a:spcBef>
                <a:spcPct val="25000"/>
              </a:spcBef>
            </a:pPr>
            <a:r>
              <a:rPr lang="en-GB" sz="1600" i="0" dirty="0">
                <a:solidFill>
                  <a:schemeClr val="bg1">
                    <a:alpha val="20000"/>
                  </a:schemeClr>
                </a:solidFill>
                <a:effectLst>
                  <a:glow rad="101600">
                    <a:schemeClr val="tx1">
                      <a:alpha val="75000"/>
                    </a:schemeClr>
                  </a:glow>
                </a:effectLst>
              </a:rPr>
              <a:t>(</a:t>
            </a:r>
            <a:r>
              <a:rPr lang="en-GB" sz="1600" i="0" dirty="0" err="1">
                <a:solidFill>
                  <a:schemeClr val="bg1">
                    <a:alpha val="20000"/>
                  </a:schemeClr>
                </a:solidFill>
                <a:effectLst>
                  <a:glow rad="101600">
                    <a:schemeClr val="tx1">
                      <a:alpha val="75000"/>
                    </a:schemeClr>
                  </a:glow>
                </a:effectLst>
              </a:rPr>
              <a:t>Behne</a:t>
            </a:r>
            <a:r>
              <a:rPr lang="en-GB" sz="1600" i="0" dirty="0">
                <a:solidFill>
                  <a:schemeClr val="bg1">
                    <a:alpha val="20000"/>
                  </a:schemeClr>
                </a:solidFill>
                <a:effectLst>
                  <a:glow rad="101600">
                    <a:schemeClr val="tx1">
                      <a:alpha val="75000"/>
                    </a:schemeClr>
                  </a:glow>
                </a:effectLst>
              </a:rPr>
              <a:t> et al 2005)</a:t>
            </a:r>
          </a:p>
          <a:p>
            <a:pPr>
              <a:spcBef>
                <a:spcPct val="25000"/>
              </a:spcBef>
            </a:pPr>
            <a:r>
              <a:rPr lang="en-GB" i="0" dirty="0">
                <a:solidFill>
                  <a:schemeClr val="bg1">
                    <a:alpha val="20000"/>
                  </a:schemeClr>
                </a:solidFill>
                <a:effectLst>
                  <a:glow rad="101600">
                    <a:schemeClr val="tx1">
                      <a:alpha val="75000"/>
                    </a:schemeClr>
                  </a:glow>
                </a:effectLst>
              </a:rPr>
              <a:t>lifting a heavy sofa together </a:t>
            </a:r>
          </a:p>
          <a:p>
            <a:pPr algn="r">
              <a:spcBef>
                <a:spcPct val="25000"/>
              </a:spcBef>
            </a:pPr>
            <a:r>
              <a:rPr lang="en-GB" sz="1600" i="0" dirty="0">
                <a:solidFill>
                  <a:schemeClr val="bg1">
                    <a:alpha val="20000"/>
                  </a:schemeClr>
                </a:solidFill>
                <a:effectLst>
                  <a:glow rad="101600">
                    <a:schemeClr val="tx1">
                      <a:alpha val="75000"/>
                    </a:schemeClr>
                  </a:glow>
                </a:effectLst>
              </a:rPr>
              <a:t>(Velleman 1997)</a:t>
            </a:r>
          </a:p>
          <a:p>
            <a:pPr algn="l">
              <a:spcBef>
                <a:spcPct val="25000"/>
              </a:spcBef>
            </a:pPr>
            <a:r>
              <a:rPr lang="en-GB" i="0" dirty="0" smtClean="0">
                <a:solidFill>
                  <a:schemeClr val="bg1">
                    <a:alpha val="20000"/>
                  </a:schemeClr>
                </a:solidFill>
                <a:effectLst>
                  <a:glow rad="101600">
                    <a:schemeClr val="tx1">
                      <a:alpha val="75000"/>
                    </a:schemeClr>
                  </a:glow>
                </a:effectLst>
              </a:rPr>
              <a:t>cooperatively </a:t>
            </a:r>
            <a:r>
              <a:rPr lang="en-GB" i="0" dirty="0">
                <a:solidFill>
                  <a:schemeClr val="bg1">
                    <a:alpha val="20000"/>
                  </a:schemeClr>
                </a:solidFill>
                <a:effectLst>
                  <a:glow rad="101600">
                    <a:schemeClr val="tx1">
                      <a:alpha val="75000"/>
                    </a:schemeClr>
                  </a:glow>
                </a:effectLst>
              </a:rPr>
              <a:t>pulling handles in sequence to make a dog-puppet sing </a:t>
            </a:r>
          </a:p>
          <a:p>
            <a:pPr algn="r">
              <a:spcBef>
                <a:spcPct val="25000"/>
              </a:spcBef>
            </a:pPr>
            <a:r>
              <a:rPr lang="en-GB" sz="1600" i="0" dirty="0">
                <a:solidFill>
                  <a:schemeClr val="bg1">
                    <a:alpha val="20000"/>
                  </a:schemeClr>
                </a:solidFill>
                <a:effectLst>
                  <a:glow rad="101600">
                    <a:schemeClr val="tx1">
                      <a:alpha val="75000"/>
                    </a:schemeClr>
                  </a:glow>
                </a:effectLst>
              </a:rPr>
              <a:t>(Brownell et al 2006)</a:t>
            </a:r>
          </a:p>
          <a:p>
            <a:pPr algn="l">
              <a:spcBef>
                <a:spcPct val="25000"/>
              </a:spcBef>
            </a:pPr>
            <a:r>
              <a:rPr lang="en-GB" i="0" dirty="0">
                <a:solidFill>
                  <a:schemeClr val="bg1">
                    <a:alpha val="2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alpha val="20000"/>
                  </a:schemeClr>
                </a:solidFill>
                <a:effectLst>
                  <a:glow rad="101600">
                    <a:schemeClr val="tx1">
                      <a:alpha val="75000"/>
                    </a:schemeClr>
                  </a:glow>
                </a:effectLst>
              </a:rPr>
              <a:t>(Tomasello &amp; Carpenter 2007</a:t>
            </a:r>
            <a:r>
              <a:rPr lang="en-GB" sz="1600" i="0" dirty="0" smtClean="0">
                <a:solidFill>
                  <a:schemeClr val="bg1">
                    <a:alpha val="20000"/>
                  </a:schemeClr>
                </a:solidFill>
                <a:effectLst>
                  <a:glow rad="101600">
                    <a:schemeClr val="tx1">
                      <a:alpha val="75000"/>
                    </a:schemeClr>
                  </a:glow>
                </a:effectLst>
              </a:rPr>
              <a:t>)</a:t>
            </a:r>
          </a:p>
          <a:p>
            <a:pPr>
              <a:spcBef>
                <a:spcPct val="25000"/>
              </a:spcBef>
            </a:pPr>
            <a:r>
              <a:rPr lang="en-GB" i="0" dirty="0">
                <a:solidFill>
                  <a:schemeClr val="bg1">
                    <a:alpha val="20000"/>
                  </a:schemeClr>
                </a:solidFill>
                <a:effectLst>
                  <a:glow rad="101600">
                    <a:schemeClr val="tx1">
                      <a:alpha val="75000"/>
                    </a:schemeClr>
                  </a:glow>
                </a:effectLst>
              </a:rPr>
              <a:t>preparing a hollandaise sauce together </a:t>
            </a:r>
          </a:p>
          <a:p>
            <a:pPr algn="r">
              <a:spcBef>
                <a:spcPts val="0"/>
              </a:spcBef>
            </a:pPr>
            <a:r>
              <a:rPr lang="en-GB" sz="1600" i="0" dirty="0">
                <a:solidFill>
                  <a:schemeClr val="bg1">
                    <a:alpha val="20000"/>
                  </a:schemeClr>
                </a:solidFill>
                <a:effectLst>
                  <a:glow rad="101600">
                    <a:schemeClr val="tx1">
                      <a:alpha val="75000"/>
                    </a:schemeClr>
                  </a:glow>
                </a:effectLst>
              </a:rPr>
              <a:t>(Searle 1990</a:t>
            </a:r>
            <a:r>
              <a:rPr lang="en-GB" sz="1600" i="0" dirty="0" smtClean="0">
                <a:solidFill>
                  <a:schemeClr val="bg1">
                    <a:alpha val="20000"/>
                  </a:schemeClr>
                </a:solidFill>
                <a:effectLst>
                  <a:glow rad="101600">
                    <a:schemeClr val="tx1">
                      <a:alpha val="75000"/>
                    </a:schemeClr>
                  </a:glow>
                </a:effectLst>
              </a:rPr>
              <a:t>)</a:t>
            </a:r>
          </a:p>
          <a:p>
            <a:pPr>
              <a:spcBef>
                <a:spcPts val="0"/>
              </a:spcBef>
            </a:pPr>
            <a:r>
              <a:rPr lang="en-GB" i="0" dirty="0" smtClean="0">
                <a:solidFill>
                  <a:schemeClr val="bg1">
                    <a:alpha val="20000"/>
                  </a:schemeClr>
                </a:solidFill>
                <a:effectLst>
                  <a:glow rad="101600">
                    <a:schemeClr val="tx1">
                      <a:alpha val="75000"/>
                    </a:schemeClr>
                  </a:glow>
                </a:effectLst>
              </a:rPr>
              <a:t>...</a:t>
            </a:r>
            <a:endParaRPr lang="en-GB" i="0" dirty="0">
              <a:solidFill>
                <a:schemeClr val="bg1">
                  <a:alpha val="20000"/>
                </a:schemeClr>
              </a:solidFill>
              <a:effectLst>
                <a:glow rad="101600">
                  <a:schemeClr val="tx1">
                    <a:alpha val="75000"/>
                  </a:schemeClr>
                </a:glow>
              </a:effectLst>
            </a:endParaRPr>
          </a:p>
        </p:txBody>
      </p:sp>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spTree>
    <p:extLst>
      <p:ext uri="{BB962C8B-B14F-4D97-AF65-F5344CB8AC3E}">
        <p14:creationId xmlns:p14="http://schemas.microsoft.com/office/powerpoint/2010/main" val="279833421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4898984" y="476672"/>
            <a:ext cx="3590925" cy="602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25000"/>
              </a:spcBef>
            </a:pPr>
            <a:r>
              <a:rPr lang="en-GB" i="0" dirty="0">
                <a:solidFill>
                  <a:schemeClr val="bg1">
                    <a:alpha val="10000"/>
                  </a:schemeClr>
                </a:solidFill>
                <a:effectLst>
                  <a:glow rad="101600">
                    <a:schemeClr val="tx1">
                      <a:alpha val="75000"/>
                    </a:schemeClr>
                  </a:glow>
                </a:effectLst>
              </a:rPr>
              <a:t>painting a house together </a:t>
            </a:r>
          </a:p>
          <a:p>
            <a:pPr algn="r">
              <a:spcBef>
                <a:spcPct val="25000"/>
              </a:spcBef>
            </a:pPr>
            <a:r>
              <a:rPr lang="en-GB" sz="1600" i="0" dirty="0">
                <a:solidFill>
                  <a:schemeClr val="bg1">
                    <a:alpha val="10000"/>
                  </a:schemeClr>
                </a:solidFill>
                <a:effectLst>
                  <a:glow rad="101600">
                    <a:schemeClr val="tx1">
                      <a:alpha val="75000"/>
                    </a:schemeClr>
                  </a:glow>
                </a:effectLst>
              </a:rPr>
              <a:t>(Bratman 1992)</a:t>
            </a:r>
          </a:p>
          <a:p>
            <a:pPr algn="l">
              <a:spcBef>
                <a:spcPct val="25000"/>
              </a:spcBef>
            </a:pPr>
            <a:r>
              <a:rPr lang="en-GB" i="0" dirty="0" smtClean="0">
                <a:solidFill>
                  <a:schemeClr val="bg1">
                    <a:alpha val="10000"/>
                  </a:schemeClr>
                </a:solidFill>
                <a:effectLst>
                  <a:glow rad="101600">
                    <a:schemeClr val="tx1">
                      <a:alpha val="75000"/>
                    </a:schemeClr>
                  </a:glow>
                </a:effectLst>
              </a:rPr>
              <a:t>tidying </a:t>
            </a:r>
            <a:r>
              <a:rPr lang="en-GB" i="0" dirty="0">
                <a:solidFill>
                  <a:schemeClr val="bg1">
                    <a:alpha val="10000"/>
                  </a:schemeClr>
                </a:solidFill>
                <a:effectLst>
                  <a:glow rad="101600">
                    <a:schemeClr val="tx1">
                      <a:alpha val="75000"/>
                    </a:schemeClr>
                  </a:glow>
                </a:effectLst>
              </a:rPr>
              <a:t>up the toys together </a:t>
            </a:r>
          </a:p>
          <a:p>
            <a:pPr algn="r">
              <a:spcBef>
                <a:spcPct val="25000"/>
              </a:spcBef>
            </a:pPr>
            <a:r>
              <a:rPr lang="en-GB" sz="1600" i="0" dirty="0">
                <a:solidFill>
                  <a:schemeClr val="bg1">
                    <a:alpha val="10000"/>
                  </a:schemeClr>
                </a:solidFill>
                <a:effectLst>
                  <a:glow rad="101600">
                    <a:schemeClr val="tx1">
                      <a:alpha val="75000"/>
                    </a:schemeClr>
                  </a:glow>
                </a:effectLst>
              </a:rPr>
              <a:t>(</a:t>
            </a:r>
            <a:r>
              <a:rPr lang="en-GB" sz="1600" i="0" dirty="0" err="1">
                <a:solidFill>
                  <a:schemeClr val="bg1">
                    <a:alpha val="10000"/>
                  </a:schemeClr>
                </a:solidFill>
                <a:effectLst>
                  <a:glow rad="101600">
                    <a:schemeClr val="tx1">
                      <a:alpha val="75000"/>
                    </a:schemeClr>
                  </a:glow>
                </a:effectLst>
              </a:rPr>
              <a:t>Behne</a:t>
            </a:r>
            <a:r>
              <a:rPr lang="en-GB" sz="1600" i="0" dirty="0">
                <a:solidFill>
                  <a:schemeClr val="bg1">
                    <a:alpha val="10000"/>
                  </a:schemeClr>
                </a:solidFill>
                <a:effectLst>
                  <a:glow rad="101600">
                    <a:schemeClr val="tx1">
                      <a:alpha val="75000"/>
                    </a:schemeClr>
                  </a:glow>
                </a:effectLst>
              </a:rPr>
              <a:t> et al 2005)</a:t>
            </a:r>
          </a:p>
          <a:p>
            <a:pPr>
              <a:spcBef>
                <a:spcPct val="25000"/>
              </a:spcBef>
            </a:pPr>
            <a:r>
              <a:rPr lang="en-GB" i="0" dirty="0">
                <a:solidFill>
                  <a:schemeClr val="bg1">
                    <a:alpha val="10000"/>
                  </a:schemeClr>
                </a:solidFill>
                <a:effectLst>
                  <a:glow rad="101600">
                    <a:schemeClr val="tx1">
                      <a:alpha val="75000"/>
                    </a:schemeClr>
                  </a:glow>
                </a:effectLst>
              </a:rPr>
              <a:t>lifting a heavy sofa together </a:t>
            </a:r>
          </a:p>
          <a:p>
            <a:pPr algn="r">
              <a:spcBef>
                <a:spcPct val="25000"/>
              </a:spcBef>
            </a:pPr>
            <a:r>
              <a:rPr lang="en-GB" sz="1600" i="0" dirty="0">
                <a:solidFill>
                  <a:schemeClr val="bg1">
                    <a:alpha val="10000"/>
                  </a:schemeClr>
                </a:solidFill>
                <a:effectLst>
                  <a:glow rad="101600">
                    <a:schemeClr val="tx1">
                      <a:alpha val="75000"/>
                    </a:schemeClr>
                  </a:glow>
                </a:effectLst>
              </a:rPr>
              <a:t>(Velleman 1997)</a:t>
            </a:r>
          </a:p>
          <a:p>
            <a:pPr algn="l">
              <a:spcBef>
                <a:spcPct val="25000"/>
              </a:spcBef>
            </a:pPr>
            <a:r>
              <a:rPr lang="en-GB" i="0" dirty="0" smtClean="0">
                <a:solidFill>
                  <a:schemeClr val="bg1">
                    <a:alpha val="10000"/>
                  </a:schemeClr>
                </a:solidFill>
                <a:effectLst>
                  <a:glow rad="101600">
                    <a:schemeClr val="tx1">
                      <a:alpha val="75000"/>
                    </a:schemeClr>
                  </a:glow>
                </a:effectLst>
              </a:rPr>
              <a:t>cooperatively </a:t>
            </a:r>
            <a:r>
              <a:rPr lang="en-GB" i="0" dirty="0">
                <a:solidFill>
                  <a:schemeClr val="bg1">
                    <a:alpha val="10000"/>
                  </a:schemeClr>
                </a:solidFill>
                <a:effectLst>
                  <a:glow rad="101600">
                    <a:schemeClr val="tx1">
                      <a:alpha val="75000"/>
                    </a:schemeClr>
                  </a:glow>
                </a:effectLst>
              </a:rPr>
              <a:t>pulling handles in sequence to make a dog-puppet sing </a:t>
            </a:r>
          </a:p>
          <a:p>
            <a:pPr algn="r">
              <a:spcBef>
                <a:spcPct val="25000"/>
              </a:spcBef>
            </a:pPr>
            <a:r>
              <a:rPr lang="en-GB" sz="1600" i="0" dirty="0">
                <a:solidFill>
                  <a:schemeClr val="bg1">
                    <a:alpha val="10000"/>
                  </a:schemeClr>
                </a:solidFill>
                <a:effectLst>
                  <a:glow rad="101600">
                    <a:schemeClr val="tx1">
                      <a:alpha val="75000"/>
                    </a:schemeClr>
                  </a:glow>
                </a:effectLst>
              </a:rPr>
              <a:t>(Brownell et al 2006)</a:t>
            </a:r>
          </a:p>
          <a:p>
            <a:pPr algn="l">
              <a:spcBef>
                <a:spcPct val="25000"/>
              </a:spcBef>
            </a:pPr>
            <a:r>
              <a:rPr lang="en-GB" i="0" dirty="0">
                <a:solidFill>
                  <a:schemeClr val="bg1">
                    <a:alpha val="1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alpha val="10000"/>
                  </a:schemeClr>
                </a:solidFill>
                <a:effectLst>
                  <a:glow rad="101600">
                    <a:schemeClr val="tx1">
                      <a:alpha val="75000"/>
                    </a:schemeClr>
                  </a:glow>
                </a:effectLst>
              </a:rPr>
              <a:t>(Tomasello &amp; Carpenter 2007</a:t>
            </a:r>
            <a:r>
              <a:rPr lang="en-GB" sz="1600" i="0" dirty="0" smtClean="0">
                <a:solidFill>
                  <a:schemeClr val="bg1">
                    <a:alpha val="10000"/>
                  </a:schemeClr>
                </a:solidFill>
                <a:effectLst>
                  <a:glow rad="101600">
                    <a:schemeClr val="tx1">
                      <a:alpha val="75000"/>
                    </a:schemeClr>
                  </a:glow>
                </a:effectLst>
              </a:rPr>
              <a:t>)</a:t>
            </a:r>
          </a:p>
          <a:p>
            <a:pPr>
              <a:spcBef>
                <a:spcPct val="25000"/>
              </a:spcBef>
            </a:pPr>
            <a:r>
              <a:rPr lang="en-GB" i="0" dirty="0">
                <a:solidFill>
                  <a:schemeClr val="bg1">
                    <a:alpha val="10000"/>
                  </a:schemeClr>
                </a:solidFill>
                <a:effectLst>
                  <a:glow rad="101600">
                    <a:schemeClr val="tx1">
                      <a:alpha val="75000"/>
                    </a:schemeClr>
                  </a:glow>
                </a:effectLst>
              </a:rPr>
              <a:t>preparing a hollandaise sauce together </a:t>
            </a:r>
          </a:p>
          <a:p>
            <a:pPr algn="r">
              <a:spcBef>
                <a:spcPts val="0"/>
              </a:spcBef>
            </a:pPr>
            <a:r>
              <a:rPr lang="en-GB" sz="1600" i="0" dirty="0">
                <a:solidFill>
                  <a:schemeClr val="bg1">
                    <a:alpha val="10000"/>
                  </a:schemeClr>
                </a:solidFill>
                <a:effectLst>
                  <a:glow rad="101600">
                    <a:schemeClr val="tx1">
                      <a:alpha val="75000"/>
                    </a:schemeClr>
                  </a:glow>
                </a:effectLst>
              </a:rPr>
              <a:t>(Searle 1990</a:t>
            </a:r>
            <a:r>
              <a:rPr lang="en-GB" sz="1600" i="0" dirty="0" smtClean="0">
                <a:solidFill>
                  <a:schemeClr val="bg1">
                    <a:alpha val="10000"/>
                  </a:schemeClr>
                </a:solidFill>
                <a:effectLst>
                  <a:glow rad="101600">
                    <a:schemeClr val="tx1">
                      <a:alpha val="75000"/>
                    </a:schemeClr>
                  </a:glow>
                </a:effectLst>
              </a:rPr>
              <a:t>)</a:t>
            </a:r>
          </a:p>
          <a:p>
            <a:pPr>
              <a:spcBef>
                <a:spcPts val="0"/>
              </a:spcBef>
            </a:pPr>
            <a:r>
              <a:rPr lang="en-GB" i="0" dirty="0" smtClean="0">
                <a:solidFill>
                  <a:schemeClr val="bg1">
                    <a:alpha val="10000"/>
                  </a:schemeClr>
                </a:solidFill>
                <a:effectLst>
                  <a:glow rad="101600">
                    <a:schemeClr val="tx1">
                      <a:alpha val="75000"/>
                    </a:schemeClr>
                  </a:glow>
                </a:effectLst>
              </a:rPr>
              <a:t>...</a:t>
            </a:r>
            <a:endParaRPr lang="en-GB" i="0" dirty="0">
              <a:solidFill>
                <a:schemeClr val="bg1">
                  <a:alpha val="10000"/>
                </a:schemeClr>
              </a:solidFill>
              <a:effectLst>
                <a:glow rad="101600">
                  <a:schemeClr val="tx1">
                    <a:alpha val="75000"/>
                  </a:schemeClr>
                </a:glow>
              </a:effectLst>
            </a:endParaRPr>
          </a:p>
        </p:txBody>
      </p:sp>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spTree>
    <p:extLst>
      <p:ext uri="{BB962C8B-B14F-4D97-AF65-F5344CB8AC3E}">
        <p14:creationId xmlns:p14="http://schemas.microsoft.com/office/powerpoint/2010/main" val="8476275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6062719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0" y="1484784"/>
            <a:ext cx="6012160" cy="5373216"/>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25133064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0" y="1484784"/>
            <a:ext cx="6012160" cy="5373216"/>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50059153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1" name="Oval 20"/>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5869181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p:cNvSpPr/>
          <p:nvPr/>
        </p:nvSpPr>
        <p:spPr bwMode="auto">
          <a:xfrm>
            <a:off x="395536" y="1988840"/>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899592" y="364502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Tree>
    <p:extLst>
      <p:ext uri="{BB962C8B-B14F-4D97-AF65-F5344CB8AC3E}">
        <p14:creationId xmlns:p14="http://schemas.microsoft.com/office/powerpoint/2010/main" val="4122375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1" name="Oval 20"/>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bwMode="auto">
          <a:xfrm>
            <a:off x="0" y="1700808"/>
            <a:ext cx="4572000" cy="4752528"/>
          </a:xfrm>
          <a:prstGeom prst="rect">
            <a:avLst/>
          </a:prstGeom>
          <a:solidFill>
            <a:schemeClr val="tx2">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4067944" y="0"/>
            <a:ext cx="1080120" cy="6858000"/>
          </a:xfrm>
          <a:prstGeom prst="rect">
            <a:avLst/>
          </a:prstGeom>
          <a:gradFill flip="none" rotWithShape="1">
            <a:gsLst>
              <a:gs pos="37000">
                <a:schemeClr val="bg1">
                  <a:alpha val="0"/>
                </a:schemeClr>
              </a:gs>
              <a:gs pos="85000">
                <a:schemeClr val="bg1"/>
              </a:gs>
              <a:gs pos="100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201279338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Tree>
    <p:extLst>
      <p:ext uri="{BB962C8B-B14F-4D97-AF65-F5344CB8AC3E}">
        <p14:creationId xmlns:p14="http://schemas.microsoft.com/office/powerpoint/2010/main" val="27224862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SC_AB_0260.JPG"/>
          <p:cNvPicPr>
            <a:picLocks noChangeAspect="1"/>
          </p:cNvPicPr>
          <p:nvPr/>
        </p:nvPicPr>
        <p:blipFill>
          <a:blip r:embed="rId3">
            <a:alphaModFix amt="40000"/>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356500">
            <a:off x="-279316" y="-391071"/>
            <a:ext cx="10346112" cy="7749480"/>
          </a:xfrm>
          <a:prstGeom prst="rect">
            <a:avLst/>
          </a:prstGeom>
        </p:spPr>
      </p:pic>
      <p:sp>
        <p:nvSpPr>
          <p:cNvPr id="13" name="Rectangle 12"/>
          <p:cNvSpPr/>
          <p:nvPr/>
        </p:nvSpPr>
        <p:spPr bwMode="auto">
          <a:xfrm>
            <a:off x="0" y="0"/>
            <a:ext cx="9144000" cy="6858000"/>
          </a:xfrm>
          <a:prstGeom prst="rect">
            <a:avLst/>
          </a:prstGeom>
          <a:gradFill flip="none" rotWithShape="1">
            <a:gsLst>
              <a:gs pos="77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bwMode="auto">
          <a:xfrm>
            <a:off x="0" y="0"/>
            <a:ext cx="9144000" cy="6858000"/>
          </a:xfrm>
          <a:prstGeom prst="rect">
            <a:avLst/>
          </a:prstGeom>
          <a:gradFill flip="none" rotWithShape="1">
            <a:gsLst>
              <a:gs pos="83000">
                <a:schemeClr val="tx1">
                  <a:alpha val="0"/>
                </a:schemeClr>
              </a:gs>
              <a:gs pos="100000">
                <a:schemeClr val="tx1"/>
              </a:gs>
            </a:gsLst>
            <a:path path="rect">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Text Box 5"/>
          <p:cNvSpPr txBox="1">
            <a:spLocks noChangeArrowheads="1"/>
          </p:cNvSpPr>
          <p:nvPr/>
        </p:nvSpPr>
        <p:spPr bwMode="auto">
          <a:xfrm>
            <a:off x="683568" y="764704"/>
            <a:ext cx="1726418"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What</a:t>
            </a:r>
            <a:endParaRPr lang="en-GB" sz="5000" b="1" i="0" dirty="0">
              <a:solidFill>
                <a:schemeClr val="tx1"/>
              </a:solidFill>
              <a:effectLst>
                <a:glow rad="101600">
                  <a:schemeClr val="bg1"/>
                </a:glow>
              </a:effectLst>
              <a:ea typeface="Arial" charset="0"/>
              <a:cs typeface="Arial" charset="0"/>
            </a:endParaRPr>
          </a:p>
        </p:txBody>
      </p:sp>
      <p:sp>
        <p:nvSpPr>
          <p:cNvPr id="15" name="Text Box 5"/>
          <p:cNvSpPr txBox="1">
            <a:spLocks noChangeArrowheads="1"/>
          </p:cNvSpPr>
          <p:nvPr/>
        </p:nvSpPr>
        <p:spPr bwMode="auto">
          <a:xfrm>
            <a:off x="2334137" y="764845"/>
            <a:ext cx="653687"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Is</a:t>
            </a:r>
            <a:endParaRPr lang="en-GB" sz="5000" b="1" i="0" dirty="0">
              <a:solidFill>
                <a:schemeClr val="tx1"/>
              </a:solidFill>
              <a:effectLst>
                <a:glow rad="101600">
                  <a:schemeClr val="bg1"/>
                </a:glow>
              </a:effectLst>
              <a:ea typeface="Arial" charset="0"/>
              <a:cs typeface="Arial" charset="0"/>
            </a:endParaRPr>
          </a:p>
        </p:txBody>
      </p:sp>
      <p:pic>
        <p:nvPicPr>
          <p:cNvPr id="18" name="Picture 4"/>
          <p:cNvPicPr>
            <a:picLocks noChangeAspect="1" noChangeArrowheads="1"/>
          </p:cNvPicPr>
          <p:nvPr/>
        </p:nvPicPr>
        <p:blipFill>
          <a:blip r:embed="rId5">
            <a:grayscl/>
          </a:blip>
          <a:srcRect/>
          <a:stretch>
            <a:fillRect/>
          </a:stretch>
        </p:blipFill>
        <p:spPr bwMode="auto">
          <a:xfrm>
            <a:off x="136649" y="1728168"/>
            <a:ext cx="4651375" cy="620712"/>
          </a:xfrm>
          <a:prstGeom prst="rect">
            <a:avLst/>
          </a:prstGeom>
          <a:noFill/>
          <a:ln w="9525">
            <a:noFill/>
            <a:round/>
            <a:headEnd/>
            <a:tailEnd/>
          </a:ln>
          <a:effectLst/>
        </p:spPr>
      </p:pic>
      <p:sp>
        <p:nvSpPr>
          <p:cNvPr id="16" name="Text Box 5"/>
          <p:cNvSpPr txBox="1">
            <a:spLocks noChangeArrowheads="1"/>
          </p:cNvSpPr>
          <p:nvPr/>
        </p:nvSpPr>
        <p:spPr bwMode="auto">
          <a:xfrm>
            <a:off x="1884960" y="1196893"/>
            <a:ext cx="2393905"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Action?</a:t>
            </a:r>
            <a:endParaRPr lang="en-GB" sz="5000" b="1" i="0" dirty="0">
              <a:solidFill>
                <a:schemeClr val="tx1"/>
              </a:solidFill>
              <a:effectLst>
                <a:glow rad="101600">
                  <a:schemeClr val="bg1"/>
                </a:glow>
              </a:effectLst>
              <a:ea typeface="Arial" charset="0"/>
              <a:cs typeface="Arial" charset="0"/>
            </a:endParaRPr>
          </a:p>
        </p:txBody>
      </p:sp>
      <p:sp>
        <p:nvSpPr>
          <p:cNvPr id="17" name="Text Box 5"/>
          <p:cNvSpPr txBox="1">
            <a:spLocks noChangeArrowheads="1"/>
          </p:cNvSpPr>
          <p:nvPr/>
        </p:nvSpPr>
        <p:spPr bwMode="auto">
          <a:xfrm>
            <a:off x="323528" y="1196893"/>
            <a:ext cx="1633440"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Joint</a:t>
            </a:r>
            <a:endParaRPr lang="en-GB" sz="5000" b="1" i="0" dirty="0">
              <a:solidFill>
                <a:schemeClr val="tx1"/>
              </a:solidFill>
              <a:effectLst>
                <a:glow rad="101600">
                  <a:schemeClr val="bg1"/>
                </a:glow>
              </a:effectLst>
              <a:ea typeface="Arial" charset="0"/>
              <a:cs typeface="Arial" charset="0"/>
            </a:endParaRPr>
          </a:p>
        </p:txBody>
      </p:sp>
      <p:sp>
        <p:nvSpPr>
          <p:cNvPr id="2" name="TextBox 1"/>
          <p:cNvSpPr txBox="1"/>
          <p:nvPr/>
        </p:nvSpPr>
        <p:spPr>
          <a:xfrm>
            <a:off x="2576903" y="-419186"/>
            <a:ext cx="184666" cy="430887"/>
          </a:xfrm>
          <a:prstGeom prst="rect">
            <a:avLst/>
          </a:prstGeom>
          <a:noFill/>
        </p:spPr>
        <p:txBody>
          <a:bodyPr wrap="none" rtlCol="0">
            <a:spAutoFit/>
          </a:bodyPr>
          <a:lstStyle/>
          <a:p>
            <a:r>
              <a:rPr lang="en-US" dirty="0" smtClean="0"/>
              <a:t>	</a:t>
            </a:r>
            <a:endParaRPr lang="en-US" dirty="0"/>
          </a:p>
        </p:txBody>
      </p:sp>
      <p:sp>
        <p:nvSpPr>
          <p:cNvPr id="12" name="Rectangle 11"/>
          <p:cNvSpPr/>
          <p:nvPr/>
        </p:nvSpPr>
        <p:spPr bwMode="auto">
          <a:xfrm>
            <a:off x="323528" y="2852936"/>
            <a:ext cx="2232248"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Tree>
    <p:extLst>
      <p:ext uri="{BB962C8B-B14F-4D97-AF65-F5344CB8AC3E}">
        <p14:creationId xmlns:p14="http://schemas.microsoft.com/office/powerpoint/2010/main" val="21026053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7" name="Oval 6"/>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3" name="Right Brace 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Tree>
    <p:extLst>
      <p:ext uri="{BB962C8B-B14F-4D97-AF65-F5344CB8AC3E}">
        <p14:creationId xmlns:p14="http://schemas.microsoft.com/office/powerpoint/2010/main" val="36242146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15523994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13193049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545" y="1556792"/>
            <a:ext cx="8064896" cy="5109090"/>
          </a:xfrm>
          <a:prstGeom prst="rect">
            <a:avLst/>
          </a:prstGeom>
        </p:spPr>
        <p:txBody>
          <a:bodyPr wrap="square">
            <a:spAutoFit/>
          </a:bodyPr>
          <a:lstStyle/>
          <a:p>
            <a:r>
              <a:rPr lang="en-US" b="1" i="0" dirty="0" smtClean="0"/>
              <a:t>Grounding</a:t>
            </a:r>
          </a:p>
          <a:p>
            <a:pPr>
              <a:spcAft>
                <a:spcPts val="1200"/>
              </a:spcAft>
            </a:pPr>
            <a:r>
              <a:rPr lang="en-US" i="0" dirty="0" smtClean="0"/>
              <a:t>events</a:t>
            </a:r>
            <a:r>
              <a:rPr lang="en-US" dirty="0" smtClean="0"/>
              <a:t> </a:t>
            </a:r>
            <a:r>
              <a:rPr lang="en-US" dirty="0"/>
              <a:t>D</a:t>
            </a:r>
            <a:r>
              <a:rPr lang="en-US" i="0" baseline="-25000" dirty="0"/>
              <a:t>1</a:t>
            </a:r>
            <a:r>
              <a:rPr lang="en-US" dirty="0"/>
              <a:t>, ... </a:t>
            </a:r>
            <a:r>
              <a:rPr lang="en-US" dirty="0" err="1"/>
              <a:t>D</a:t>
            </a:r>
            <a:r>
              <a:rPr lang="en-US" i="0" baseline="-25000" dirty="0" err="1"/>
              <a:t>n</a:t>
            </a:r>
            <a:r>
              <a:rPr lang="en-US" dirty="0"/>
              <a:t> ground </a:t>
            </a:r>
            <a:r>
              <a:rPr lang="en-US" i="0" dirty="0"/>
              <a:t>E, if: </a:t>
            </a:r>
            <a:endParaRPr lang="en-US" i="0" dirty="0" smtClean="0"/>
          </a:p>
          <a:p>
            <a:pPr marL="360000">
              <a:spcAft>
                <a:spcPts val="1200"/>
              </a:spcAft>
            </a:pPr>
            <a:r>
              <a:rPr lang="en-US" i="0" dirty="0" smtClean="0"/>
              <a:t>D</a:t>
            </a:r>
            <a:r>
              <a:rPr lang="en-US" i="0" baseline="-25000" dirty="0" smtClean="0"/>
              <a:t>1</a:t>
            </a:r>
            <a:r>
              <a:rPr lang="en-US" i="0" dirty="0"/>
              <a:t>, ... </a:t>
            </a:r>
            <a:r>
              <a:rPr lang="en-US" i="0" dirty="0" err="1"/>
              <a:t>D</a:t>
            </a:r>
            <a:r>
              <a:rPr lang="en-US" i="0" baseline="-25000" dirty="0" err="1"/>
              <a:t>n</a:t>
            </a:r>
            <a:r>
              <a:rPr lang="en-US" i="0" dirty="0"/>
              <a:t> and E occur; </a:t>
            </a:r>
            <a:endParaRPr lang="en-US" i="0" dirty="0" smtClean="0"/>
          </a:p>
          <a:p>
            <a:pPr marL="360000">
              <a:spcAft>
                <a:spcPts val="1200"/>
              </a:spcAft>
            </a:pPr>
            <a:r>
              <a:rPr lang="en-US" i="0" dirty="0" smtClean="0"/>
              <a:t>D</a:t>
            </a:r>
            <a:r>
              <a:rPr lang="en-US" i="0" baseline="-25000" dirty="0" smtClean="0"/>
              <a:t>1</a:t>
            </a:r>
            <a:r>
              <a:rPr lang="en-US" i="0" dirty="0"/>
              <a:t>, ... </a:t>
            </a:r>
            <a:r>
              <a:rPr lang="en-US" i="0" dirty="0" err="1"/>
              <a:t>D</a:t>
            </a:r>
            <a:r>
              <a:rPr lang="en-US" i="0" baseline="-25000" dirty="0" err="1"/>
              <a:t>n</a:t>
            </a:r>
            <a:r>
              <a:rPr lang="en-US" i="0" dirty="0"/>
              <a:t> are each (perhaps improper) parts of E; and </a:t>
            </a:r>
            <a:endParaRPr lang="en-US" i="0" dirty="0" smtClean="0"/>
          </a:p>
          <a:p>
            <a:pPr marL="360000">
              <a:spcAft>
                <a:spcPts val="1200"/>
              </a:spcAft>
            </a:pPr>
            <a:r>
              <a:rPr lang="en-US" i="0" dirty="0" smtClean="0"/>
              <a:t>every </a:t>
            </a:r>
            <a:r>
              <a:rPr lang="en-US" i="0" dirty="0"/>
              <a:t>event that </a:t>
            </a:r>
            <a:r>
              <a:rPr lang="en-US" i="0" dirty="0" smtClean="0"/>
              <a:t>is a proper part of E but does not overlap D</a:t>
            </a:r>
            <a:r>
              <a:rPr lang="en-US" i="0" baseline="-25000" dirty="0" smtClean="0"/>
              <a:t>1</a:t>
            </a:r>
            <a:r>
              <a:rPr lang="en-US" i="0" dirty="0"/>
              <a:t>,...</a:t>
            </a:r>
            <a:r>
              <a:rPr lang="en-US" i="0" dirty="0" err="1"/>
              <a:t>D</a:t>
            </a:r>
            <a:r>
              <a:rPr lang="en-US" i="0" baseline="-25000" dirty="0" err="1"/>
              <a:t>n</a:t>
            </a:r>
            <a:r>
              <a:rPr lang="en-US" i="0" dirty="0"/>
              <a:t> </a:t>
            </a:r>
            <a:r>
              <a:rPr lang="en-US" i="0" dirty="0" smtClean="0"/>
              <a:t>is </a:t>
            </a:r>
            <a:r>
              <a:rPr lang="en-US" i="0" dirty="0"/>
              <a:t>caused by some or all of D</a:t>
            </a:r>
            <a:r>
              <a:rPr lang="en-US" i="0" baseline="-25000" dirty="0"/>
              <a:t>1</a:t>
            </a:r>
            <a:r>
              <a:rPr lang="en-US" i="0" dirty="0"/>
              <a:t>, ... D</a:t>
            </a:r>
            <a:r>
              <a:rPr lang="en-US" i="0" baseline="-25000" dirty="0"/>
              <a:t>n</a:t>
            </a:r>
            <a:r>
              <a:rPr lang="en-US" i="0" dirty="0" smtClean="0"/>
              <a:t>.</a:t>
            </a:r>
          </a:p>
          <a:p>
            <a:endParaRPr lang="en-US" i="0" dirty="0" smtClean="0"/>
          </a:p>
          <a:p>
            <a:r>
              <a:rPr lang="en-US" b="1" i="0" dirty="0" smtClean="0"/>
              <a:t>Agency</a:t>
            </a:r>
            <a:endParaRPr lang="en-US" b="1" i="0" dirty="0"/>
          </a:p>
          <a:p>
            <a:r>
              <a:rPr lang="en-US" i="0" dirty="0"/>
              <a:t>For an individual to be among the agents of an event is for there to be actions a</a:t>
            </a:r>
            <a:r>
              <a:rPr lang="en-US" i="0" baseline="-25000" dirty="0"/>
              <a:t>1</a:t>
            </a:r>
            <a:r>
              <a:rPr lang="en-US" i="0" dirty="0"/>
              <a:t>, ... a</a:t>
            </a:r>
            <a:r>
              <a:rPr lang="en-US" i="0" baseline="-25000" dirty="0"/>
              <a:t>n</a:t>
            </a:r>
            <a:r>
              <a:rPr lang="en-US" i="0" dirty="0"/>
              <a:t> which ground this event where the individual is an agent of one or more of these actions</a:t>
            </a:r>
            <a:r>
              <a:rPr lang="en-US" i="0" dirty="0" smtClean="0"/>
              <a:t>.</a:t>
            </a:r>
          </a:p>
          <a:p>
            <a:endParaRPr lang="en-US" i="0" dirty="0"/>
          </a:p>
          <a:p>
            <a:pPr algn="r"/>
            <a:r>
              <a:rPr lang="en-US" i="0" dirty="0" smtClean="0"/>
              <a:t>(Adapted from </a:t>
            </a:r>
            <a:r>
              <a:rPr lang="en-US" i="0" dirty="0" err="1" smtClean="0"/>
              <a:t>Pietroski</a:t>
            </a:r>
            <a:r>
              <a:rPr lang="en-US" i="0" dirty="0" smtClean="0"/>
              <a:t> 1998)</a:t>
            </a:r>
            <a:endParaRPr lang="en-US" i="0" dirty="0"/>
          </a:p>
        </p:txBody>
      </p:sp>
      <p:sp>
        <p:nvSpPr>
          <p:cNvPr id="3" name="Rectangle 2"/>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25048706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8" name="Rectangle 27"/>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30" name="Rectangle 2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31" name="Oval 30"/>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2" name="Straight Arrow Connector 31"/>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3" name="Straight Arrow Connector 32"/>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34" name="Left Brace 33"/>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ectangle 34"/>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36" name="Rectangle 35"/>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37" name="Rectangle 36"/>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38" name="Oval 37"/>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Oval 38"/>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05304295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Tree>
    <p:extLst>
      <p:ext uri="{BB962C8B-B14F-4D97-AF65-F5344CB8AC3E}">
        <p14:creationId xmlns:p14="http://schemas.microsoft.com/office/powerpoint/2010/main" val="30338274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16" name="Rectangle 15"/>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17" name="Rectangle 16"/>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18" name="Rectangle 17"/>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19" name="Oval 18"/>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Oval 19"/>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Oval 20"/>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2" name="Straight Arrow Connector 21"/>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3" name="Straight Arrow Connector 22"/>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4" name="Left Brace 23"/>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Rectangle 24"/>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14423772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33" name="Rectangle 32"/>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34" name="Rectangle 33"/>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35" name="Oval 3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Oval 36"/>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8" name="Straight Arrow Connector 37"/>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9" name="Straight Arrow Connector 38"/>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0" name="Left Brace 39"/>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1" name="Rectangle 40"/>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273359091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50000"/>
                    </a:schemeClr>
                  </a:glow>
                </a:effectLst>
              </a:rPr>
              <a:t>challenge</a:t>
            </a:r>
          </a:p>
        </p:txBody>
      </p:sp>
      <p:sp>
        <p:nvSpPr>
          <p:cNvPr id="10" name="Text Box 2"/>
          <p:cNvSpPr txBox="1">
            <a:spLocks noChangeArrowheads="1"/>
          </p:cNvSpPr>
          <p:nvPr/>
        </p:nvSpPr>
        <p:spPr bwMode="auto">
          <a:xfrm>
            <a:off x="3635897" y="1268760"/>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alpha val="50000"/>
                  </a:schemeClr>
                </a:solidFill>
                <a:effectLst>
                  <a:glow rad="101600">
                    <a:schemeClr val="tx1">
                      <a:alpha val="75000"/>
                    </a:schemeClr>
                  </a:glow>
                </a:effectLst>
              </a:rPr>
              <a:t>Show that a notion of joint action is already contained in a notion of action.</a:t>
            </a:r>
            <a:endParaRPr lang="en-GB" dirty="0">
              <a:solidFill>
                <a:schemeClr val="accent3">
                  <a:alpha val="50000"/>
                </a:schemeClr>
              </a:solidFill>
              <a:effectLst>
                <a:glow rad="101600">
                  <a:schemeClr val="tx1">
                    <a:alpha val="75000"/>
                  </a:schemeClr>
                </a:glow>
              </a:effectLst>
            </a:endParaRPr>
          </a:p>
        </p:txBody>
      </p:sp>
      <p:sp>
        <p:nvSpPr>
          <p:cNvPr id="5" name="Text Box 2"/>
          <p:cNvSpPr txBox="1">
            <a:spLocks noChangeArrowheads="1"/>
          </p:cNvSpPr>
          <p:nvPr/>
        </p:nvSpPr>
        <p:spPr bwMode="auto">
          <a:xfrm>
            <a:off x="2771800" y="1772816"/>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constraint</a:t>
            </a:r>
          </a:p>
        </p:txBody>
      </p:sp>
      <p:sp>
        <p:nvSpPr>
          <p:cNvPr id="6" name="Text Box 2"/>
          <p:cNvSpPr txBox="1">
            <a:spLocks noChangeArrowheads="1"/>
          </p:cNvSpPr>
          <p:nvPr/>
        </p:nvSpPr>
        <p:spPr bwMode="auto">
          <a:xfrm>
            <a:off x="3563888" y="2996952"/>
            <a:ext cx="504056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Any notion </a:t>
            </a:r>
            <a:r>
              <a:rPr lang="en-GB" i="0" dirty="0">
                <a:solidFill>
                  <a:schemeClr val="accent3"/>
                </a:solidFill>
                <a:effectLst>
                  <a:glow rad="101600">
                    <a:schemeClr val="tx1">
                      <a:alpha val="75000"/>
                    </a:schemeClr>
                  </a:glow>
                </a:effectLst>
              </a:rPr>
              <a:t>of joint action is </a:t>
            </a:r>
            <a:endParaRPr lang="en-GB" i="0" dirty="0" smtClean="0">
              <a:solidFill>
                <a:schemeClr val="accent3"/>
              </a:solidFill>
              <a:effectLst>
                <a:glow rad="101600">
                  <a:schemeClr val="tx1">
                    <a:alpha val="75000"/>
                  </a:schemeClr>
                </a:glow>
              </a:effectLst>
            </a:endParaRPr>
          </a:p>
          <a:p>
            <a:pPr eaLnBrk="1" hangingPunct="1"/>
            <a:r>
              <a:rPr lang="en-GB" i="0" dirty="0">
                <a:solidFill>
                  <a:schemeClr val="accent3"/>
                </a:solidFill>
                <a:effectLst>
                  <a:glow rad="101600">
                    <a:schemeClr val="tx1">
                      <a:alpha val="75000"/>
                    </a:schemeClr>
                  </a:glow>
                </a:effectLst>
              </a:rPr>
              <a:t>	</a:t>
            </a:r>
            <a:r>
              <a:rPr lang="en-GB" i="0" dirty="0" smtClean="0">
                <a:solidFill>
                  <a:schemeClr val="accent3"/>
                </a:solidFill>
                <a:effectLst>
                  <a:glow rad="101600">
                    <a:schemeClr val="tx1">
                      <a:alpha val="75000"/>
                    </a:schemeClr>
                  </a:glow>
                </a:effectLst>
              </a:rPr>
              <a:t>(</a:t>
            </a:r>
            <a:r>
              <a:rPr lang="en-GB" i="0" dirty="0">
                <a:solidFill>
                  <a:schemeClr val="accent3"/>
                </a:solidFill>
                <a:effectLst>
                  <a:glow rad="101600">
                    <a:schemeClr val="tx1">
                      <a:alpha val="75000"/>
                    </a:schemeClr>
                  </a:glow>
                </a:effectLst>
              </a:rPr>
              <a:t>a) central to a tangle of philosophical and scientific questions  commonly taken to be questions about joint </a:t>
            </a:r>
            <a:r>
              <a:rPr lang="en-GB" i="0" dirty="0" smtClean="0">
                <a:solidFill>
                  <a:schemeClr val="accent3"/>
                </a:solidFill>
                <a:effectLst>
                  <a:glow rad="101600">
                    <a:schemeClr val="tx1">
                      <a:alpha val="75000"/>
                    </a:schemeClr>
                  </a:glow>
                </a:effectLst>
              </a:rPr>
              <a:t>action, and</a:t>
            </a:r>
            <a:endParaRPr lang="en-GB" i="0" dirty="0">
              <a:solidFill>
                <a:schemeClr val="accent3"/>
              </a:solidFill>
              <a:effectLst>
                <a:glow rad="101600">
                  <a:schemeClr val="tx1">
                    <a:alpha val="75000"/>
                  </a:schemeClr>
                </a:glow>
              </a:effectLst>
            </a:endParaRPr>
          </a:p>
          <a:p>
            <a:pPr eaLnBrk="1" hangingPunct="1"/>
            <a:r>
              <a:rPr lang="en-GB" i="0" dirty="0">
                <a:solidFill>
                  <a:schemeClr val="accent3"/>
                </a:solidFill>
                <a:effectLst>
                  <a:glow rad="101600">
                    <a:schemeClr val="tx1">
                      <a:alpha val="75000"/>
                    </a:schemeClr>
                  </a:glow>
                </a:effectLst>
              </a:rPr>
              <a:t>	(b) such that an implicit conception of it is available through reflection on </a:t>
            </a:r>
            <a:r>
              <a:rPr lang="en-GB" i="0" dirty="0" smtClean="0">
                <a:solidFill>
                  <a:schemeClr val="accent3"/>
                </a:solidFill>
                <a:effectLst>
                  <a:glow rad="101600">
                    <a:schemeClr val="tx1">
                      <a:alpha val="75000"/>
                    </a:schemeClr>
                  </a:glow>
                </a:effectLst>
              </a:rPr>
              <a:t>many or all of the cases commonly taken to be paradigmatic.</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40286478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33" name="Rectangle 32"/>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34" name="Rectangle 33"/>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35" name="Oval 3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Oval 36"/>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8" name="Straight Arrow Connector 37"/>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9" name="Straight Arrow Connector 38"/>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0" name="Left Brace 39"/>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1" name="Rectangle 40"/>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5275261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DSC_AB_0260.JPG"/>
          <p:cNvPicPr>
            <a:picLocks noChangeAspect="1"/>
          </p:cNvPicPr>
          <p:nvPr/>
        </p:nvPicPr>
        <p:blipFill>
          <a:blip r:embed="rId3">
            <a:alphaModFix amt="30000"/>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356500">
            <a:off x="-279316" y="-391071"/>
            <a:ext cx="10346112" cy="7749480"/>
          </a:xfrm>
          <a:prstGeom prst="rect">
            <a:avLst/>
          </a:prstGeom>
        </p:spPr>
      </p:pic>
      <p:sp>
        <p:nvSpPr>
          <p:cNvPr id="13" name="Rectangle 12"/>
          <p:cNvSpPr/>
          <p:nvPr/>
        </p:nvSpPr>
        <p:spPr bwMode="auto">
          <a:xfrm>
            <a:off x="0" y="0"/>
            <a:ext cx="9144000" cy="6858000"/>
          </a:xfrm>
          <a:prstGeom prst="rect">
            <a:avLst/>
          </a:prstGeom>
          <a:gradFill flip="none" rotWithShape="1">
            <a:gsLst>
              <a:gs pos="77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bwMode="auto">
          <a:xfrm>
            <a:off x="0" y="0"/>
            <a:ext cx="9144000" cy="6858000"/>
          </a:xfrm>
          <a:prstGeom prst="rect">
            <a:avLst/>
          </a:prstGeom>
          <a:gradFill flip="none" rotWithShape="1">
            <a:gsLst>
              <a:gs pos="83000">
                <a:schemeClr val="tx1">
                  <a:alpha val="0"/>
                </a:schemeClr>
              </a:gs>
              <a:gs pos="100000">
                <a:schemeClr val="tx1"/>
              </a:gs>
            </a:gsLst>
            <a:path path="rect">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Text Box 5"/>
          <p:cNvSpPr txBox="1">
            <a:spLocks noChangeArrowheads="1"/>
          </p:cNvSpPr>
          <p:nvPr/>
        </p:nvSpPr>
        <p:spPr bwMode="auto">
          <a:xfrm>
            <a:off x="683568" y="764704"/>
            <a:ext cx="1726418"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What</a:t>
            </a:r>
            <a:endParaRPr lang="en-GB" sz="5000" b="1" i="0" dirty="0">
              <a:solidFill>
                <a:schemeClr val="tx1"/>
              </a:solidFill>
              <a:effectLst>
                <a:glow rad="101600">
                  <a:schemeClr val="bg1"/>
                </a:glow>
              </a:effectLst>
              <a:ea typeface="Arial" charset="0"/>
              <a:cs typeface="Arial" charset="0"/>
            </a:endParaRPr>
          </a:p>
        </p:txBody>
      </p:sp>
      <p:sp>
        <p:nvSpPr>
          <p:cNvPr id="15" name="Text Box 5"/>
          <p:cNvSpPr txBox="1">
            <a:spLocks noChangeArrowheads="1"/>
          </p:cNvSpPr>
          <p:nvPr/>
        </p:nvSpPr>
        <p:spPr bwMode="auto">
          <a:xfrm>
            <a:off x="2334137" y="764845"/>
            <a:ext cx="653687"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Is</a:t>
            </a:r>
            <a:endParaRPr lang="en-GB" sz="5000" b="1" i="0" dirty="0">
              <a:solidFill>
                <a:schemeClr val="tx1"/>
              </a:solidFill>
              <a:effectLst>
                <a:glow rad="101600">
                  <a:schemeClr val="bg1"/>
                </a:glow>
              </a:effectLst>
              <a:ea typeface="Arial" charset="0"/>
              <a:cs typeface="Arial" charset="0"/>
            </a:endParaRPr>
          </a:p>
        </p:txBody>
      </p:sp>
      <p:pic>
        <p:nvPicPr>
          <p:cNvPr id="18" name="Picture 4"/>
          <p:cNvPicPr>
            <a:picLocks noChangeAspect="1" noChangeArrowheads="1"/>
          </p:cNvPicPr>
          <p:nvPr/>
        </p:nvPicPr>
        <p:blipFill>
          <a:blip r:embed="rId5">
            <a:grayscl/>
          </a:blip>
          <a:srcRect/>
          <a:stretch>
            <a:fillRect/>
          </a:stretch>
        </p:blipFill>
        <p:spPr bwMode="auto">
          <a:xfrm>
            <a:off x="136649" y="1728168"/>
            <a:ext cx="4651375" cy="620712"/>
          </a:xfrm>
          <a:prstGeom prst="rect">
            <a:avLst/>
          </a:prstGeom>
          <a:noFill/>
          <a:ln w="9525">
            <a:noFill/>
            <a:round/>
            <a:headEnd/>
            <a:tailEnd/>
          </a:ln>
          <a:effectLst/>
        </p:spPr>
      </p:pic>
      <p:sp>
        <p:nvSpPr>
          <p:cNvPr id="16" name="Text Box 5"/>
          <p:cNvSpPr txBox="1">
            <a:spLocks noChangeArrowheads="1"/>
          </p:cNvSpPr>
          <p:nvPr/>
        </p:nvSpPr>
        <p:spPr bwMode="auto">
          <a:xfrm>
            <a:off x="1884960" y="1196893"/>
            <a:ext cx="2393905"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Action?</a:t>
            </a:r>
            <a:endParaRPr lang="en-GB" sz="5000" b="1" i="0" dirty="0">
              <a:solidFill>
                <a:schemeClr val="tx1"/>
              </a:solidFill>
              <a:effectLst>
                <a:glow rad="101600">
                  <a:schemeClr val="bg1"/>
                </a:glow>
              </a:effectLst>
              <a:ea typeface="Arial" charset="0"/>
              <a:cs typeface="Arial" charset="0"/>
            </a:endParaRPr>
          </a:p>
        </p:txBody>
      </p:sp>
      <p:sp>
        <p:nvSpPr>
          <p:cNvPr id="17" name="Text Box 5"/>
          <p:cNvSpPr txBox="1">
            <a:spLocks noChangeArrowheads="1"/>
          </p:cNvSpPr>
          <p:nvPr/>
        </p:nvSpPr>
        <p:spPr bwMode="auto">
          <a:xfrm>
            <a:off x="323528" y="1196893"/>
            <a:ext cx="1633440"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Joint</a:t>
            </a:r>
            <a:endParaRPr lang="en-GB" sz="5000" b="1" i="0" dirty="0">
              <a:solidFill>
                <a:schemeClr val="tx1"/>
              </a:solidFill>
              <a:effectLst>
                <a:glow rad="101600">
                  <a:schemeClr val="bg1"/>
                </a:glow>
              </a:effectLst>
              <a:ea typeface="Arial" charset="0"/>
              <a:cs typeface="Arial" charset="0"/>
            </a:endParaRPr>
          </a:p>
        </p:txBody>
      </p:sp>
      <p:sp>
        <p:nvSpPr>
          <p:cNvPr id="12" name="Rectangle 11"/>
          <p:cNvSpPr/>
          <p:nvPr/>
        </p:nvSpPr>
        <p:spPr bwMode="auto">
          <a:xfrm>
            <a:off x="323528" y="3861048"/>
            <a:ext cx="302433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Tree>
    <p:extLst>
      <p:ext uri="{BB962C8B-B14F-4D97-AF65-F5344CB8AC3E}">
        <p14:creationId xmlns:p14="http://schemas.microsoft.com/office/powerpoint/2010/main" val="13493864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alpha val="5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33" name="Rectangle 32"/>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34" name="Rectangle 33"/>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35" name="Oval 3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Oval 36"/>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8" name="Straight Arrow Connector 37"/>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9" name="Straight Arrow Connector 38"/>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0" name="Left Brace 39"/>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1" name="Rectangle 40"/>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2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7" name="Rectangle 16"/>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02066025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tidying </a:t>
            </a:r>
            <a:r>
              <a:rPr lang="en-GB" i="0" dirty="0">
                <a:solidFill>
                  <a:schemeClr val="tx1"/>
                </a:solidFill>
                <a:effectLst>
                  <a:glow rad="101600">
                    <a:schemeClr val="tx1">
                      <a:alpha val="75000"/>
                    </a:schemeClr>
                  </a:glow>
                </a:effectLst>
              </a:rPr>
              <a:t>up the toys together </a:t>
            </a:r>
          </a:p>
          <a:p>
            <a:pPr algn="r">
              <a:spcBef>
                <a:spcPct val="25000"/>
              </a:spcBef>
            </a:pPr>
            <a:r>
              <a:rPr lang="en-GB" sz="1600" i="0" dirty="0">
                <a:solidFill>
                  <a:schemeClr val="tx1"/>
                </a:solidFill>
                <a:effectLst>
                  <a:glow rad="101600">
                    <a:schemeClr val="tx1">
                      <a:alpha val="75000"/>
                    </a:schemeClr>
                  </a:glow>
                </a:effectLst>
              </a:rPr>
              <a:t>(</a:t>
            </a:r>
            <a:r>
              <a:rPr lang="en-GB" sz="1600" i="0" dirty="0" err="1">
                <a:solidFill>
                  <a:schemeClr val="tx1"/>
                </a:solidFill>
                <a:effectLst>
                  <a:glow rad="101600">
                    <a:schemeClr val="tx1">
                      <a:alpha val="75000"/>
                    </a:schemeClr>
                  </a:glow>
                </a:effectLst>
              </a:rPr>
              <a:t>Behne</a:t>
            </a:r>
            <a:r>
              <a:rPr lang="en-GB" sz="1600" i="0" dirty="0">
                <a:solidFill>
                  <a:schemeClr val="tx1"/>
                </a:solidFill>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3" name="Rectangle 2"/>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4" name="Rectangle 3"/>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5" name="Rectangle 4"/>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6" name="Oval 5"/>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Oval 7"/>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9" name="Straight Arrow Connector 8"/>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1" name="Straight Arrow Connector 10"/>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2" name="Left Brace 11"/>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Rectangle 14"/>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4788024" y="1124744"/>
            <a:ext cx="3779912" cy="3312368"/>
          </a:xfrm>
          <a:prstGeom prst="rect">
            <a:avLst/>
          </a:prstGeom>
          <a:gradFill flip="none" rotWithShape="1">
            <a:gsLst>
              <a:gs pos="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31100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tidying </a:t>
            </a:r>
            <a:r>
              <a:rPr lang="en-GB" i="0" dirty="0">
                <a:solidFill>
                  <a:schemeClr val="tx1"/>
                </a:solidFill>
                <a:effectLst>
                  <a:glow rad="101600">
                    <a:schemeClr val="tx1">
                      <a:alpha val="75000"/>
                    </a:schemeClr>
                  </a:glow>
                </a:effectLst>
              </a:rPr>
              <a:t>up the toys together </a:t>
            </a:r>
          </a:p>
          <a:p>
            <a:pPr algn="r">
              <a:spcBef>
                <a:spcPct val="25000"/>
              </a:spcBef>
            </a:pPr>
            <a:r>
              <a:rPr lang="en-GB" sz="1600" i="0" dirty="0">
                <a:solidFill>
                  <a:schemeClr val="tx1"/>
                </a:solidFill>
                <a:effectLst>
                  <a:glow rad="101600">
                    <a:schemeClr val="tx1">
                      <a:alpha val="75000"/>
                    </a:schemeClr>
                  </a:glow>
                </a:effectLst>
              </a:rPr>
              <a:t>(</a:t>
            </a:r>
            <a:r>
              <a:rPr lang="en-GB" sz="1600" i="0" dirty="0" err="1">
                <a:solidFill>
                  <a:schemeClr val="tx1"/>
                </a:solidFill>
                <a:effectLst>
                  <a:glow rad="101600">
                    <a:schemeClr val="tx1">
                      <a:alpha val="75000"/>
                    </a:schemeClr>
                  </a:glow>
                </a:effectLst>
              </a:rPr>
              <a:t>Behne</a:t>
            </a:r>
            <a:r>
              <a:rPr lang="en-GB" sz="1600" i="0" dirty="0">
                <a:solidFill>
                  <a:schemeClr val="tx1"/>
                </a:solidFill>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3" name="Rectangle 2"/>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4" name="Rectangle 3"/>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5" name="Rectangle 4"/>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6" name="Oval 5"/>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Oval 7"/>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9" name="Straight Arrow Connector 8"/>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1" name="Straight Arrow Connector 10"/>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2" name="Left Brace 11"/>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Rectangle 14"/>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4788024" y="1124744"/>
            <a:ext cx="3779912" cy="3312368"/>
          </a:xfrm>
          <a:prstGeom prst="rect">
            <a:avLst/>
          </a:prstGeom>
          <a:gradFill flip="none" rotWithShape="1">
            <a:gsLst>
              <a:gs pos="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40858753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25938570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coordinates</a:t>
            </a:r>
            <a:endParaRPr lang="en-US" dirty="0"/>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represents</a:t>
            </a:r>
            <a:endParaRPr lang="en-US" dirty="0"/>
          </a:p>
        </p:txBody>
      </p:sp>
    </p:spTree>
    <p:extLst>
      <p:ext uri="{BB962C8B-B14F-4D97-AF65-F5344CB8AC3E}">
        <p14:creationId xmlns:p14="http://schemas.microsoft.com/office/powerpoint/2010/main" val="16287179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Tree>
    <p:extLst>
      <p:ext uri="{BB962C8B-B14F-4D97-AF65-F5344CB8AC3E}">
        <p14:creationId xmlns:p14="http://schemas.microsoft.com/office/powerpoint/2010/main" val="234585112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3779912" y="764704"/>
            <a:ext cx="2304256" cy="432048"/>
          </a:xfrm>
          <a:prstGeom prst="rect">
            <a:avLst/>
          </a:prstGeom>
          <a:solidFill>
            <a:schemeClr val="bg1">
              <a:alpha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Connector 5"/>
          <p:cNvCxnSpPr/>
          <p:nvPr/>
        </p:nvCxnSpPr>
        <p:spPr bwMode="auto">
          <a:xfrm>
            <a:off x="672228" y="2304017"/>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1916832"/>
            <a:ext cx="3331790" cy="2772170"/>
          </a:xfrm>
          <a:prstGeom prst="rect">
            <a:avLst/>
          </a:prstGeom>
          <a:noFill/>
          <a:ln w="9525">
            <a:noFill/>
            <a:round/>
            <a:headEnd/>
            <a:tailEnd/>
          </a:ln>
          <a:effectLst/>
        </p:spPr>
        <p:txBody>
          <a:bodyPr wrap="square" lIns="90000" tIns="46800" rIns="90000" bIns="46800">
            <a:prstTxWarp prst="textNoShape">
              <a:avLst/>
            </a:prstTxWarp>
            <a:spAutoFit/>
          </a:bodyPr>
          <a:lstStyle/>
          <a:p>
            <a:pPr algn="ct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distributive goal</a:t>
            </a: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 it </a:t>
            </a:r>
            <a:r>
              <a:rPr lang="en-US" i="0" dirty="0">
                <a:effectLst>
                  <a:glow rad="101600">
                    <a:schemeClr val="tx1">
                      <a:alpha val="75000"/>
                    </a:schemeClr>
                  </a:glow>
                </a:effectLst>
              </a:rPr>
              <a:t>is an outcome to which each action is individually </a:t>
            </a:r>
            <a:r>
              <a:rPr lang="en-US" i="0" dirty="0" smtClean="0">
                <a:effectLst>
                  <a:glow rad="101600">
                    <a:schemeClr val="tx1">
                      <a:alpha val="75000"/>
                    </a:schemeClr>
                  </a:glow>
                </a:effectLst>
              </a:rPr>
              <a:t>directed; and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(b) it </a:t>
            </a:r>
            <a:r>
              <a:rPr lang="en-US" i="0" dirty="0">
                <a:effectLst>
                  <a:glow rad="101600">
                    <a:schemeClr val="tx1">
                      <a:alpha val="75000"/>
                    </a:schemeClr>
                  </a:glow>
                </a:effectLst>
              </a:rPr>
              <a:t>is possible that: all actions succeed relative to this outcome.</a:t>
            </a:r>
            <a:endParaRPr lang="en-US" i="0" u="sng" dirty="0">
              <a:effectLst>
                <a:glow rad="101600">
                  <a:schemeClr val="tx1">
                    <a:alpha val="75000"/>
                  </a:schemeClr>
                </a:glow>
              </a:effectLst>
            </a:endParaRPr>
          </a:p>
        </p:txBody>
      </p:sp>
    </p:spTree>
    <p:extLst>
      <p:ext uri="{BB962C8B-B14F-4D97-AF65-F5344CB8AC3E}">
        <p14:creationId xmlns:p14="http://schemas.microsoft.com/office/powerpoint/2010/main" val="17684487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3779912" y="764704"/>
            <a:ext cx="2304256" cy="432048"/>
          </a:xfrm>
          <a:prstGeom prst="rect">
            <a:avLst/>
          </a:prstGeom>
          <a:solidFill>
            <a:schemeClr val="bg1">
              <a:alpha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Connector 5"/>
          <p:cNvCxnSpPr/>
          <p:nvPr/>
        </p:nvCxnSpPr>
        <p:spPr bwMode="auto">
          <a:xfrm>
            <a:off x="672228" y="2304017"/>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1916832"/>
            <a:ext cx="3331790" cy="2772170"/>
          </a:xfrm>
          <a:prstGeom prst="rect">
            <a:avLst/>
          </a:prstGeom>
          <a:noFill/>
          <a:ln w="9525">
            <a:noFill/>
            <a:round/>
            <a:headEnd/>
            <a:tailEnd/>
          </a:ln>
          <a:effectLst/>
        </p:spPr>
        <p:txBody>
          <a:bodyPr wrap="square" lIns="90000" tIns="46800" rIns="90000" bIns="46800">
            <a:prstTxWarp prst="textNoShape">
              <a:avLst/>
            </a:prstTxWarp>
            <a:spAutoFit/>
          </a:bodyPr>
          <a:lstStyle/>
          <a:p>
            <a:pPr algn="ct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distributive goal</a:t>
            </a: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 it </a:t>
            </a:r>
            <a:r>
              <a:rPr lang="en-US" i="0" dirty="0">
                <a:effectLst>
                  <a:glow rad="101600">
                    <a:schemeClr val="tx1">
                      <a:alpha val="75000"/>
                    </a:schemeClr>
                  </a:glow>
                </a:effectLst>
              </a:rPr>
              <a:t>is an outcome to which each action is individually </a:t>
            </a:r>
            <a:r>
              <a:rPr lang="en-US" i="0" dirty="0" smtClean="0">
                <a:effectLst>
                  <a:glow rad="101600">
                    <a:schemeClr val="tx1">
                      <a:alpha val="75000"/>
                    </a:schemeClr>
                  </a:glow>
                </a:effectLst>
              </a:rPr>
              <a:t>directed; and </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(b) it </a:t>
            </a:r>
            <a:r>
              <a:rPr lang="en-US" i="0" dirty="0">
                <a:effectLst>
                  <a:glow rad="101600">
                    <a:schemeClr val="tx1">
                      <a:alpha val="75000"/>
                    </a:schemeClr>
                  </a:glow>
                </a:effectLst>
              </a:rPr>
              <a:t>is possible that: all actions succeed relative to this outcome.</a:t>
            </a:r>
            <a:endParaRPr lang="en-US" i="0" u="sng" dirty="0">
              <a:effectLst>
                <a:glow rad="101600">
                  <a:schemeClr val="tx1">
                    <a:alpha val="75000"/>
                  </a:schemeClr>
                </a:glow>
              </a:effectLst>
            </a:endParaRPr>
          </a:p>
        </p:txBody>
      </p:sp>
      <p:cxnSp>
        <p:nvCxnSpPr>
          <p:cNvPr id="12" name="Straight Connector 11"/>
          <p:cNvCxnSpPr/>
          <p:nvPr/>
        </p:nvCxnSpPr>
        <p:spPr bwMode="auto">
          <a:xfrm>
            <a:off x="5084137" y="2304017"/>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3" name="Text Box 2"/>
          <p:cNvSpPr txBox="1">
            <a:spLocks noChangeArrowheads="1"/>
          </p:cNvSpPr>
          <p:nvPr/>
        </p:nvSpPr>
        <p:spPr bwMode="auto">
          <a:xfrm>
            <a:off x="5004048" y="1916832"/>
            <a:ext cx="3331790" cy="3264612"/>
          </a:xfrm>
          <a:prstGeom prst="rect">
            <a:avLst/>
          </a:prstGeom>
          <a:noFill/>
          <a:ln w="9525">
            <a:noFill/>
            <a:round/>
            <a:headEnd/>
            <a:tailEnd/>
          </a:ln>
          <a:effectLst/>
        </p:spPr>
        <p:txBody>
          <a:bodyPr wrap="square" lIns="90000" tIns="46800" rIns="90000" bIns="46800">
            <a:prstTxWarp prst="textNoShape">
              <a:avLst/>
            </a:prstTxWarp>
            <a:spAutoFit/>
          </a:bodyPr>
          <a:lstStyle/>
          <a:p>
            <a:pPr algn="ct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G’s type.</a:t>
            </a:r>
          </a:p>
        </p:txBody>
      </p:sp>
    </p:spTree>
    <p:extLst>
      <p:ext uri="{BB962C8B-B14F-4D97-AF65-F5344CB8AC3E}">
        <p14:creationId xmlns:p14="http://schemas.microsoft.com/office/powerpoint/2010/main" val="27737416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462975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7" name="Picture 5"/>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3238" name="Oval 6"/>
          <p:cNvSpPr>
            <a:spLocks noChangeArrowheads="1"/>
          </p:cNvSpPr>
          <p:nvPr/>
        </p:nvSpPr>
        <p:spPr bwMode="auto">
          <a:xfrm>
            <a:off x="1546151" y="4221163"/>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39" name="Line 7"/>
          <p:cNvSpPr>
            <a:spLocks noChangeShapeType="1"/>
          </p:cNvSpPr>
          <p:nvPr/>
        </p:nvSpPr>
        <p:spPr bwMode="auto">
          <a:xfrm flipV="1">
            <a:off x="1890639" y="3589338"/>
            <a:ext cx="1296988" cy="720725"/>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0" name="Text Box 8"/>
          <p:cNvSpPr txBox="1">
            <a:spLocks noChangeArrowheads="1"/>
          </p:cNvSpPr>
          <p:nvPr/>
        </p:nvSpPr>
        <p:spPr bwMode="auto">
          <a:xfrm>
            <a:off x="1114351" y="444182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t>sting</a:t>
            </a:r>
          </a:p>
        </p:txBody>
      </p:sp>
      <p:sp>
        <p:nvSpPr>
          <p:cNvPr id="223241" name="Oval 9"/>
          <p:cNvSpPr>
            <a:spLocks noChangeArrowheads="1"/>
          </p:cNvSpPr>
          <p:nvPr/>
        </p:nvSpPr>
        <p:spPr bwMode="auto">
          <a:xfrm>
            <a:off x="1258814" y="3568700"/>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2" name="Line 10"/>
          <p:cNvSpPr>
            <a:spLocks noChangeShapeType="1"/>
          </p:cNvSpPr>
          <p:nvPr/>
        </p:nvSpPr>
        <p:spPr bwMode="auto">
          <a:xfrm flipV="1">
            <a:off x="1619176" y="3357563"/>
            <a:ext cx="1439863" cy="3603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3" name="Text Box 11"/>
          <p:cNvSpPr txBox="1">
            <a:spLocks noChangeArrowheads="1"/>
          </p:cNvSpPr>
          <p:nvPr/>
        </p:nvSpPr>
        <p:spPr bwMode="auto">
          <a:xfrm>
            <a:off x="827014" y="3789363"/>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4" name="Oval 12"/>
          <p:cNvSpPr>
            <a:spLocks noChangeArrowheads="1"/>
          </p:cNvSpPr>
          <p:nvPr/>
        </p:nvSpPr>
        <p:spPr bwMode="auto">
          <a:xfrm>
            <a:off x="1187376" y="2847975"/>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5" name="Line 13"/>
          <p:cNvSpPr>
            <a:spLocks noChangeShapeType="1"/>
          </p:cNvSpPr>
          <p:nvPr/>
        </p:nvSpPr>
        <p:spPr bwMode="auto">
          <a:xfrm>
            <a:off x="1547739" y="3063875"/>
            <a:ext cx="1439863" cy="47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6" name="Text Box 14"/>
          <p:cNvSpPr txBox="1">
            <a:spLocks noChangeArrowheads="1"/>
          </p:cNvSpPr>
          <p:nvPr/>
        </p:nvSpPr>
        <p:spPr bwMode="auto">
          <a:xfrm>
            <a:off x="755576" y="3068638"/>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7" name="Oval 15"/>
          <p:cNvSpPr>
            <a:spLocks noChangeArrowheads="1"/>
          </p:cNvSpPr>
          <p:nvPr/>
        </p:nvSpPr>
        <p:spPr bwMode="auto">
          <a:xfrm>
            <a:off x="1330251" y="2128838"/>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8" name="Line 16"/>
          <p:cNvSpPr>
            <a:spLocks noChangeShapeType="1"/>
          </p:cNvSpPr>
          <p:nvPr/>
        </p:nvSpPr>
        <p:spPr bwMode="auto">
          <a:xfrm>
            <a:off x="1690614" y="2344738"/>
            <a:ext cx="1368425" cy="4365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9" name="Text Box 17"/>
          <p:cNvSpPr txBox="1">
            <a:spLocks noChangeArrowheads="1"/>
          </p:cNvSpPr>
          <p:nvPr/>
        </p:nvSpPr>
        <p:spPr bwMode="auto">
          <a:xfrm>
            <a:off x="898451" y="23495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50" name="Oval 18"/>
          <p:cNvSpPr>
            <a:spLocks noChangeArrowheads="1"/>
          </p:cNvSpPr>
          <p:nvPr/>
        </p:nvSpPr>
        <p:spPr bwMode="auto">
          <a:xfrm>
            <a:off x="1690614" y="1481138"/>
            <a:ext cx="360363" cy="360363"/>
          </a:xfrm>
          <a:prstGeom prst="ellipse">
            <a:avLst/>
          </a:prstGeom>
          <a:noFill/>
          <a:ln w="38100">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1" name="Line 19"/>
          <p:cNvSpPr>
            <a:spLocks noChangeShapeType="1"/>
          </p:cNvSpPr>
          <p:nvPr/>
        </p:nvSpPr>
        <p:spPr bwMode="auto">
          <a:xfrm>
            <a:off x="2035101" y="1757363"/>
            <a:ext cx="1152525" cy="792163"/>
          </a:xfrm>
          <a:prstGeom prst="line">
            <a:avLst/>
          </a:prstGeom>
          <a:noFill/>
          <a:ln w="28575">
            <a:solidFill>
              <a:srgbClr val="FFFFFF">
                <a:alpha val="5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2" name="Text Box 20"/>
          <p:cNvSpPr txBox="1">
            <a:spLocks noChangeArrowheads="1"/>
          </p:cNvSpPr>
          <p:nvPr/>
        </p:nvSpPr>
        <p:spPr bwMode="auto">
          <a:xfrm>
            <a:off x="1258814" y="17018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C0C0C0"/>
                </a:solidFill>
              </a:rPr>
              <a:t>sting</a:t>
            </a:r>
          </a:p>
        </p:txBody>
      </p:sp>
      <p:sp>
        <p:nvSpPr>
          <p:cNvPr id="223253" name="Oval 21"/>
          <p:cNvSpPr>
            <a:spLocks noChangeArrowheads="1"/>
          </p:cNvSpPr>
          <p:nvPr/>
        </p:nvSpPr>
        <p:spPr bwMode="auto">
          <a:xfrm>
            <a:off x="2338314" y="909638"/>
            <a:ext cx="360363" cy="360363"/>
          </a:xfrm>
          <a:prstGeom prst="ellipse">
            <a:avLst/>
          </a:prstGeom>
          <a:noFill/>
          <a:ln w="38100">
            <a:solidFill>
              <a:srgbClr val="FFFFFF">
                <a:alpha val="39999"/>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4" name="Line 22"/>
          <p:cNvSpPr>
            <a:spLocks noChangeShapeType="1"/>
          </p:cNvSpPr>
          <p:nvPr/>
        </p:nvSpPr>
        <p:spPr bwMode="auto">
          <a:xfrm>
            <a:off x="2635176" y="1204913"/>
            <a:ext cx="792163" cy="1223963"/>
          </a:xfrm>
          <a:prstGeom prst="line">
            <a:avLst/>
          </a:prstGeom>
          <a:noFill/>
          <a:ln w="28575">
            <a:solidFill>
              <a:srgbClr val="FFFFFF">
                <a:alpha val="39999"/>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5" name="Text Box 23"/>
          <p:cNvSpPr txBox="1">
            <a:spLocks noChangeArrowheads="1"/>
          </p:cNvSpPr>
          <p:nvPr/>
        </p:nvSpPr>
        <p:spPr bwMode="auto">
          <a:xfrm>
            <a:off x="1906514" y="11303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969696"/>
                </a:solidFill>
              </a:rPr>
              <a:t>sting</a:t>
            </a:r>
          </a:p>
        </p:txBody>
      </p:sp>
      <p:sp>
        <p:nvSpPr>
          <p:cNvPr id="223256" name="Oval 24"/>
          <p:cNvSpPr>
            <a:spLocks noChangeArrowheads="1"/>
          </p:cNvSpPr>
          <p:nvPr/>
        </p:nvSpPr>
        <p:spPr bwMode="auto">
          <a:xfrm>
            <a:off x="3059039" y="620713"/>
            <a:ext cx="360363" cy="360363"/>
          </a:xfrm>
          <a:prstGeom prst="ellipse">
            <a:avLst/>
          </a:prstGeom>
          <a:noFill/>
          <a:ln w="3810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7" name="Line 25"/>
          <p:cNvSpPr>
            <a:spLocks noChangeShapeType="1"/>
          </p:cNvSpPr>
          <p:nvPr/>
        </p:nvSpPr>
        <p:spPr bwMode="auto">
          <a:xfrm>
            <a:off x="3274939" y="981075"/>
            <a:ext cx="360363" cy="1368425"/>
          </a:xfrm>
          <a:prstGeom prst="line">
            <a:avLst/>
          </a:prstGeom>
          <a:noFill/>
          <a:ln w="28575">
            <a:solidFill>
              <a:srgbClr val="FFFFFF">
                <a:alpha val="3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8" name="Text Box 26"/>
          <p:cNvSpPr txBox="1">
            <a:spLocks noChangeArrowheads="1"/>
          </p:cNvSpPr>
          <p:nvPr/>
        </p:nvSpPr>
        <p:spPr bwMode="auto">
          <a:xfrm>
            <a:off x="2482776" y="33337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chemeClr val="bg2"/>
                </a:solidFill>
              </a:rPr>
              <a:t>sting</a:t>
            </a:r>
          </a:p>
        </p:txBody>
      </p:sp>
      <p:sp>
        <p:nvSpPr>
          <p:cNvPr id="223259" name="Oval 27"/>
          <p:cNvSpPr>
            <a:spLocks noChangeArrowheads="1"/>
          </p:cNvSpPr>
          <p:nvPr/>
        </p:nvSpPr>
        <p:spPr bwMode="auto">
          <a:xfrm>
            <a:off x="3238426" y="2600325"/>
            <a:ext cx="1009650" cy="1009650"/>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3260" name="Oval 28"/>
          <p:cNvSpPr>
            <a:spLocks noChangeArrowheads="1"/>
          </p:cNvSpPr>
          <p:nvPr/>
        </p:nvSpPr>
        <p:spPr bwMode="auto">
          <a:xfrm>
            <a:off x="3706739" y="549275"/>
            <a:ext cx="360363" cy="360363"/>
          </a:xfrm>
          <a:prstGeom prst="ellipse">
            <a:avLst/>
          </a:prstGeom>
          <a:noFill/>
          <a:ln w="38100">
            <a:solidFill>
              <a:srgbClr val="FFFFFF">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61" name="Line 29"/>
          <p:cNvSpPr>
            <a:spLocks noChangeShapeType="1"/>
          </p:cNvSpPr>
          <p:nvPr/>
        </p:nvSpPr>
        <p:spPr bwMode="auto">
          <a:xfrm flipH="1">
            <a:off x="3851201" y="909638"/>
            <a:ext cx="31750" cy="1366838"/>
          </a:xfrm>
          <a:prstGeom prst="line">
            <a:avLst/>
          </a:prstGeom>
          <a:noFill/>
          <a:ln w="28575">
            <a:solidFill>
              <a:srgbClr val="FFFFFF">
                <a:alpha val="2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62" name="Text Box 30"/>
          <p:cNvSpPr txBox="1">
            <a:spLocks noChangeArrowheads="1"/>
          </p:cNvSpPr>
          <p:nvPr/>
        </p:nvSpPr>
        <p:spPr bwMode="auto">
          <a:xfrm>
            <a:off x="3203501" y="26035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333333"/>
                </a:solidFill>
              </a:rPr>
              <a:t>sting</a:t>
            </a:r>
          </a:p>
        </p:txBody>
      </p:sp>
      <p:sp>
        <p:nvSpPr>
          <p:cNvPr id="223263" name="Text Box 31"/>
          <p:cNvSpPr txBox="1">
            <a:spLocks noChangeArrowheads="1"/>
          </p:cNvSpPr>
          <p:nvPr/>
        </p:nvSpPr>
        <p:spPr bwMode="auto">
          <a:xfrm>
            <a:off x="3238426" y="2724150"/>
            <a:ext cx="10080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i="0" dirty="0">
                <a:solidFill>
                  <a:schemeClr val="tx1"/>
                </a:solidFill>
              </a:rPr>
              <a:t>death of fly</a:t>
            </a:r>
          </a:p>
        </p:txBody>
      </p:sp>
      <p:sp>
        <p:nvSpPr>
          <p:cNvPr id="223264" name="Oval 32"/>
          <p:cNvSpPr>
            <a:spLocks noChangeArrowheads="1"/>
          </p:cNvSpPr>
          <p:nvPr/>
        </p:nvSpPr>
        <p:spPr bwMode="auto">
          <a:xfrm>
            <a:off x="3292401" y="2654300"/>
            <a:ext cx="900113" cy="90011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dirty="0"/>
          </a:p>
        </p:txBody>
      </p:sp>
    </p:spTree>
    <p:extLst>
      <p:ext uri="{BB962C8B-B14F-4D97-AF65-F5344CB8AC3E}">
        <p14:creationId xmlns:p14="http://schemas.microsoft.com/office/powerpoint/2010/main" val="1108734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DSC_AB_0260.JPG"/>
          <p:cNvPicPr>
            <a:picLocks noChangeAspect="1"/>
          </p:cNvPicPr>
          <p:nvPr/>
        </p:nvPicPr>
        <p:blipFill>
          <a:blip r:embed="rId3">
            <a:alphaModFix amt="20000"/>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356500">
            <a:off x="-279316" y="-391071"/>
            <a:ext cx="10346112" cy="7749480"/>
          </a:xfrm>
          <a:prstGeom prst="rect">
            <a:avLst/>
          </a:prstGeom>
        </p:spPr>
      </p:pic>
      <p:sp>
        <p:nvSpPr>
          <p:cNvPr id="13" name="Rectangle 12"/>
          <p:cNvSpPr/>
          <p:nvPr/>
        </p:nvSpPr>
        <p:spPr bwMode="auto">
          <a:xfrm>
            <a:off x="0" y="0"/>
            <a:ext cx="9144000" cy="6858000"/>
          </a:xfrm>
          <a:prstGeom prst="rect">
            <a:avLst/>
          </a:prstGeom>
          <a:gradFill flip="none" rotWithShape="1">
            <a:gsLst>
              <a:gs pos="77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bwMode="auto">
          <a:xfrm>
            <a:off x="0" y="0"/>
            <a:ext cx="9144000" cy="6858000"/>
          </a:xfrm>
          <a:prstGeom prst="rect">
            <a:avLst/>
          </a:prstGeom>
          <a:gradFill flip="none" rotWithShape="1">
            <a:gsLst>
              <a:gs pos="83000">
                <a:schemeClr val="tx1">
                  <a:alpha val="0"/>
                </a:schemeClr>
              </a:gs>
              <a:gs pos="100000">
                <a:schemeClr val="tx1"/>
              </a:gs>
            </a:gsLst>
            <a:path path="rect">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Text Box 5"/>
          <p:cNvSpPr txBox="1">
            <a:spLocks noChangeArrowheads="1"/>
          </p:cNvSpPr>
          <p:nvPr/>
        </p:nvSpPr>
        <p:spPr bwMode="auto">
          <a:xfrm>
            <a:off x="683568" y="764704"/>
            <a:ext cx="1726418"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What</a:t>
            </a:r>
            <a:endParaRPr lang="en-GB" sz="5000" b="1" i="0" dirty="0">
              <a:solidFill>
                <a:schemeClr val="tx1"/>
              </a:solidFill>
              <a:effectLst>
                <a:glow rad="101600">
                  <a:schemeClr val="bg1"/>
                </a:glow>
              </a:effectLst>
              <a:ea typeface="Arial" charset="0"/>
              <a:cs typeface="Arial" charset="0"/>
            </a:endParaRPr>
          </a:p>
        </p:txBody>
      </p:sp>
      <p:sp>
        <p:nvSpPr>
          <p:cNvPr id="15" name="Text Box 5"/>
          <p:cNvSpPr txBox="1">
            <a:spLocks noChangeArrowheads="1"/>
          </p:cNvSpPr>
          <p:nvPr/>
        </p:nvSpPr>
        <p:spPr bwMode="auto">
          <a:xfrm>
            <a:off x="2334137" y="764845"/>
            <a:ext cx="653687"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Is</a:t>
            </a:r>
            <a:endParaRPr lang="en-GB" sz="5000" b="1" i="0" dirty="0">
              <a:solidFill>
                <a:schemeClr val="tx1"/>
              </a:solidFill>
              <a:effectLst>
                <a:glow rad="101600">
                  <a:schemeClr val="bg1"/>
                </a:glow>
              </a:effectLst>
              <a:ea typeface="Arial" charset="0"/>
              <a:cs typeface="Arial" charset="0"/>
            </a:endParaRPr>
          </a:p>
        </p:txBody>
      </p:sp>
      <p:pic>
        <p:nvPicPr>
          <p:cNvPr id="18" name="Picture 4"/>
          <p:cNvPicPr>
            <a:picLocks noChangeAspect="1" noChangeArrowheads="1"/>
          </p:cNvPicPr>
          <p:nvPr/>
        </p:nvPicPr>
        <p:blipFill>
          <a:blip r:embed="rId5">
            <a:grayscl/>
          </a:blip>
          <a:srcRect/>
          <a:stretch>
            <a:fillRect/>
          </a:stretch>
        </p:blipFill>
        <p:spPr bwMode="auto">
          <a:xfrm>
            <a:off x="136649" y="1728168"/>
            <a:ext cx="4651375" cy="620712"/>
          </a:xfrm>
          <a:prstGeom prst="rect">
            <a:avLst/>
          </a:prstGeom>
          <a:noFill/>
          <a:ln w="9525">
            <a:noFill/>
            <a:round/>
            <a:headEnd/>
            <a:tailEnd/>
          </a:ln>
          <a:effectLst/>
        </p:spPr>
      </p:pic>
      <p:sp>
        <p:nvSpPr>
          <p:cNvPr id="16" name="Text Box 5"/>
          <p:cNvSpPr txBox="1">
            <a:spLocks noChangeArrowheads="1"/>
          </p:cNvSpPr>
          <p:nvPr/>
        </p:nvSpPr>
        <p:spPr bwMode="auto">
          <a:xfrm>
            <a:off x="1884960" y="1196893"/>
            <a:ext cx="2393905"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Action?</a:t>
            </a:r>
            <a:endParaRPr lang="en-GB" sz="5000" b="1" i="0" dirty="0">
              <a:solidFill>
                <a:schemeClr val="tx1"/>
              </a:solidFill>
              <a:effectLst>
                <a:glow rad="101600">
                  <a:schemeClr val="bg1"/>
                </a:glow>
              </a:effectLst>
              <a:ea typeface="Arial" charset="0"/>
              <a:cs typeface="Arial" charset="0"/>
            </a:endParaRPr>
          </a:p>
        </p:txBody>
      </p:sp>
      <p:sp>
        <p:nvSpPr>
          <p:cNvPr id="17" name="Text Box 5"/>
          <p:cNvSpPr txBox="1">
            <a:spLocks noChangeArrowheads="1"/>
          </p:cNvSpPr>
          <p:nvPr/>
        </p:nvSpPr>
        <p:spPr bwMode="auto">
          <a:xfrm>
            <a:off x="323528" y="1196893"/>
            <a:ext cx="1633440"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Joint</a:t>
            </a:r>
            <a:endParaRPr lang="en-GB" sz="5000" b="1" i="0" dirty="0">
              <a:solidFill>
                <a:schemeClr val="tx1"/>
              </a:solidFill>
              <a:effectLst>
                <a:glow rad="101600">
                  <a:schemeClr val="bg1"/>
                </a:glow>
              </a:effectLst>
              <a:ea typeface="Arial" charset="0"/>
              <a:cs typeface="Arial" charset="0"/>
            </a:endParaRPr>
          </a:p>
        </p:txBody>
      </p:sp>
      <p:sp>
        <p:nvSpPr>
          <p:cNvPr id="2" name="TextBox 1"/>
          <p:cNvSpPr txBox="1"/>
          <p:nvPr/>
        </p:nvSpPr>
        <p:spPr>
          <a:xfrm>
            <a:off x="4845565" y="-382199"/>
            <a:ext cx="184666" cy="430887"/>
          </a:xfrm>
          <a:prstGeom prst="rect">
            <a:avLst/>
          </a:prstGeom>
          <a:noFill/>
        </p:spPr>
        <p:txBody>
          <a:bodyPr wrap="none" rtlCol="0">
            <a:spAutoFit/>
          </a:bodyPr>
          <a:lstStyle/>
          <a:p>
            <a:r>
              <a:rPr lang="en-US" dirty="0" smtClean="0"/>
              <a:t>	</a:t>
            </a:r>
            <a:endParaRPr lang="en-US" dirty="0"/>
          </a:p>
        </p:txBody>
      </p:sp>
      <p:sp>
        <p:nvSpPr>
          <p:cNvPr id="12" name="Rectangle 11"/>
          <p:cNvSpPr/>
          <p:nvPr/>
        </p:nvSpPr>
        <p:spPr bwMode="auto">
          <a:xfrm>
            <a:off x="1907704" y="3501008"/>
            <a:ext cx="2232248"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Tree>
    <p:extLst>
      <p:ext uri="{BB962C8B-B14F-4D97-AF65-F5344CB8AC3E}">
        <p14:creationId xmlns:p14="http://schemas.microsoft.com/office/powerpoint/2010/main" val="302785901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10" name="Text Box 2"/>
          <p:cNvSpPr txBox="1">
            <a:spLocks noChangeArrowheads="1"/>
          </p:cNvSpPr>
          <p:nvPr/>
        </p:nvSpPr>
        <p:spPr bwMode="auto">
          <a:xfrm>
            <a:off x="3635897" y="1268760"/>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Show that a notion of joint action is already contained in a notion of action.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21456414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50000"/>
                    </a:schemeClr>
                  </a:glow>
                </a:effectLst>
              </a:rPr>
              <a:t>challenge</a:t>
            </a:r>
          </a:p>
        </p:txBody>
      </p:sp>
      <p:sp>
        <p:nvSpPr>
          <p:cNvPr id="10" name="Text Box 2"/>
          <p:cNvSpPr txBox="1">
            <a:spLocks noChangeArrowheads="1"/>
          </p:cNvSpPr>
          <p:nvPr/>
        </p:nvSpPr>
        <p:spPr bwMode="auto">
          <a:xfrm>
            <a:off x="3635897" y="1268760"/>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alpha val="50000"/>
                  </a:schemeClr>
                </a:solidFill>
                <a:effectLst>
                  <a:glow rad="101600">
                    <a:schemeClr val="tx1">
                      <a:alpha val="75000"/>
                    </a:schemeClr>
                  </a:glow>
                </a:effectLst>
              </a:rPr>
              <a:t>Show that a notion of joint action is already contained in a notion of action.</a:t>
            </a:r>
            <a:endParaRPr lang="en-GB" dirty="0">
              <a:solidFill>
                <a:schemeClr val="accent3">
                  <a:alpha val="50000"/>
                </a:schemeClr>
              </a:solidFill>
              <a:effectLst>
                <a:glow rad="101600">
                  <a:schemeClr val="tx1">
                    <a:alpha val="75000"/>
                  </a:schemeClr>
                </a:glow>
              </a:effectLst>
            </a:endParaRPr>
          </a:p>
        </p:txBody>
      </p:sp>
      <p:sp>
        <p:nvSpPr>
          <p:cNvPr id="5" name="Text Box 2"/>
          <p:cNvSpPr txBox="1">
            <a:spLocks noChangeArrowheads="1"/>
          </p:cNvSpPr>
          <p:nvPr/>
        </p:nvSpPr>
        <p:spPr bwMode="auto">
          <a:xfrm>
            <a:off x="2771800" y="1772816"/>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constraint</a:t>
            </a:r>
          </a:p>
        </p:txBody>
      </p:sp>
      <p:sp>
        <p:nvSpPr>
          <p:cNvPr id="6" name="Text Box 2"/>
          <p:cNvSpPr txBox="1">
            <a:spLocks noChangeArrowheads="1"/>
          </p:cNvSpPr>
          <p:nvPr/>
        </p:nvSpPr>
        <p:spPr bwMode="auto">
          <a:xfrm>
            <a:off x="3563888" y="2996952"/>
            <a:ext cx="504056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Any notion </a:t>
            </a:r>
            <a:r>
              <a:rPr lang="en-GB" i="0" dirty="0">
                <a:solidFill>
                  <a:schemeClr val="accent3"/>
                </a:solidFill>
                <a:effectLst>
                  <a:glow rad="101600">
                    <a:schemeClr val="tx1">
                      <a:alpha val="75000"/>
                    </a:schemeClr>
                  </a:glow>
                </a:effectLst>
              </a:rPr>
              <a:t>of joint action is </a:t>
            </a:r>
            <a:endParaRPr lang="en-GB" i="0" dirty="0" smtClean="0">
              <a:solidFill>
                <a:schemeClr val="accent3"/>
              </a:solidFill>
              <a:effectLst>
                <a:glow rad="101600">
                  <a:schemeClr val="tx1">
                    <a:alpha val="75000"/>
                  </a:schemeClr>
                </a:glow>
              </a:effectLst>
            </a:endParaRPr>
          </a:p>
          <a:p>
            <a:pPr eaLnBrk="1" hangingPunct="1"/>
            <a:r>
              <a:rPr lang="en-GB" i="0" dirty="0">
                <a:solidFill>
                  <a:schemeClr val="accent3"/>
                </a:solidFill>
                <a:effectLst>
                  <a:glow rad="101600">
                    <a:schemeClr val="tx1">
                      <a:alpha val="75000"/>
                    </a:schemeClr>
                  </a:glow>
                </a:effectLst>
              </a:rPr>
              <a:t>	</a:t>
            </a:r>
            <a:r>
              <a:rPr lang="en-GB" i="0" dirty="0" smtClean="0">
                <a:solidFill>
                  <a:schemeClr val="accent3"/>
                </a:solidFill>
                <a:effectLst>
                  <a:glow rad="101600">
                    <a:schemeClr val="tx1">
                      <a:alpha val="75000"/>
                    </a:schemeClr>
                  </a:glow>
                </a:effectLst>
              </a:rPr>
              <a:t>(</a:t>
            </a:r>
            <a:r>
              <a:rPr lang="en-GB" i="0" dirty="0">
                <a:solidFill>
                  <a:schemeClr val="accent3"/>
                </a:solidFill>
                <a:effectLst>
                  <a:glow rad="101600">
                    <a:schemeClr val="tx1">
                      <a:alpha val="75000"/>
                    </a:schemeClr>
                  </a:glow>
                </a:effectLst>
              </a:rPr>
              <a:t>a) central to a tangle of philosophical and scientific questions  commonly taken to be questions about joint </a:t>
            </a:r>
            <a:r>
              <a:rPr lang="en-GB" i="0" dirty="0" smtClean="0">
                <a:solidFill>
                  <a:schemeClr val="accent3"/>
                </a:solidFill>
                <a:effectLst>
                  <a:glow rad="101600">
                    <a:schemeClr val="tx1">
                      <a:alpha val="75000"/>
                    </a:schemeClr>
                  </a:glow>
                </a:effectLst>
              </a:rPr>
              <a:t>action, and</a:t>
            </a:r>
            <a:endParaRPr lang="en-GB" i="0" dirty="0">
              <a:solidFill>
                <a:schemeClr val="accent3"/>
              </a:solidFill>
              <a:effectLst>
                <a:glow rad="101600">
                  <a:schemeClr val="tx1">
                    <a:alpha val="75000"/>
                  </a:schemeClr>
                </a:glow>
              </a:effectLst>
            </a:endParaRPr>
          </a:p>
          <a:p>
            <a:pPr eaLnBrk="1" hangingPunct="1"/>
            <a:r>
              <a:rPr lang="en-GB" i="0" dirty="0">
                <a:solidFill>
                  <a:schemeClr val="accent3"/>
                </a:solidFill>
                <a:effectLst>
                  <a:glow rad="101600">
                    <a:schemeClr val="tx1">
                      <a:alpha val="75000"/>
                    </a:schemeClr>
                  </a:glow>
                </a:effectLst>
              </a:rPr>
              <a:t>	(b) such that an implicit conception of it is available through reflection on </a:t>
            </a:r>
            <a:r>
              <a:rPr lang="en-GB" i="0" dirty="0" smtClean="0">
                <a:solidFill>
                  <a:schemeClr val="accent3"/>
                </a:solidFill>
                <a:effectLst>
                  <a:glow rad="101600">
                    <a:schemeClr val="tx1">
                      <a:alpha val="75000"/>
                    </a:schemeClr>
                  </a:glow>
                </a:effectLst>
              </a:rPr>
              <a:t>many or all of the cases commonly taken to be paradigmatic.</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27771666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50000"/>
                    </a:schemeClr>
                  </a:glow>
                </a:effectLst>
              </a:rPr>
              <a:t>challenge</a:t>
            </a:r>
          </a:p>
        </p:txBody>
      </p:sp>
      <p:sp>
        <p:nvSpPr>
          <p:cNvPr id="10" name="Text Box 2"/>
          <p:cNvSpPr txBox="1">
            <a:spLocks noChangeArrowheads="1"/>
          </p:cNvSpPr>
          <p:nvPr/>
        </p:nvSpPr>
        <p:spPr bwMode="auto">
          <a:xfrm>
            <a:off x="3635897" y="1268760"/>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alpha val="50000"/>
                  </a:schemeClr>
                </a:solidFill>
                <a:effectLst>
                  <a:glow rad="101600">
                    <a:schemeClr val="tx1">
                      <a:alpha val="75000"/>
                    </a:schemeClr>
                  </a:glow>
                </a:effectLst>
              </a:rPr>
              <a:t>Show that a notion of joint action is already contained in a notion of action.</a:t>
            </a:r>
            <a:endParaRPr lang="en-GB" dirty="0">
              <a:solidFill>
                <a:schemeClr val="accent3">
                  <a:alpha val="50000"/>
                </a:schemeClr>
              </a:solidFill>
              <a:effectLst>
                <a:glow rad="101600">
                  <a:schemeClr val="tx1">
                    <a:alpha val="75000"/>
                  </a:schemeClr>
                </a:glow>
              </a:effectLst>
            </a:endParaRPr>
          </a:p>
        </p:txBody>
      </p:sp>
      <p:sp>
        <p:nvSpPr>
          <p:cNvPr id="5" name="Text Box 2"/>
          <p:cNvSpPr txBox="1">
            <a:spLocks noChangeArrowheads="1"/>
          </p:cNvSpPr>
          <p:nvPr/>
        </p:nvSpPr>
        <p:spPr bwMode="auto">
          <a:xfrm>
            <a:off x="2771800" y="1772816"/>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50000"/>
                    </a:schemeClr>
                  </a:glow>
                </a:effectLst>
              </a:rPr>
              <a:t>constraint</a:t>
            </a:r>
          </a:p>
        </p:txBody>
      </p:sp>
      <p:sp>
        <p:nvSpPr>
          <p:cNvPr id="6" name="Text Box 2"/>
          <p:cNvSpPr txBox="1">
            <a:spLocks noChangeArrowheads="1"/>
          </p:cNvSpPr>
          <p:nvPr/>
        </p:nvSpPr>
        <p:spPr bwMode="auto">
          <a:xfrm>
            <a:off x="3563888" y="2996952"/>
            <a:ext cx="504056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alpha val="50000"/>
                  </a:schemeClr>
                </a:solidFill>
                <a:effectLst>
                  <a:glow rad="101600">
                    <a:schemeClr val="tx1">
                      <a:alpha val="75000"/>
                    </a:schemeClr>
                  </a:glow>
                </a:effectLst>
              </a:rPr>
              <a:t>Any notion </a:t>
            </a:r>
            <a:r>
              <a:rPr lang="en-GB" i="0" dirty="0">
                <a:solidFill>
                  <a:schemeClr val="accent3">
                    <a:alpha val="50000"/>
                  </a:schemeClr>
                </a:solidFill>
                <a:effectLst>
                  <a:glow rad="101600">
                    <a:schemeClr val="tx1">
                      <a:alpha val="75000"/>
                    </a:schemeClr>
                  </a:glow>
                </a:effectLst>
              </a:rPr>
              <a:t>of joint action is </a:t>
            </a:r>
            <a:endParaRPr lang="en-GB" i="0" dirty="0" smtClean="0">
              <a:solidFill>
                <a:schemeClr val="accent3">
                  <a:alpha val="50000"/>
                </a:schemeClr>
              </a:solidFill>
              <a:effectLst>
                <a:glow rad="101600">
                  <a:schemeClr val="tx1">
                    <a:alpha val="75000"/>
                  </a:schemeClr>
                </a:glow>
              </a:effectLst>
            </a:endParaRPr>
          </a:p>
          <a:p>
            <a:pPr eaLnBrk="1" hangingPunct="1"/>
            <a:r>
              <a:rPr lang="en-GB" i="0" dirty="0">
                <a:solidFill>
                  <a:schemeClr val="accent3">
                    <a:alpha val="50000"/>
                  </a:schemeClr>
                </a:solidFill>
                <a:effectLst>
                  <a:glow rad="101600">
                    <a:schemeClr val="tx1">
                      <a:alpha val="75000"/>
                    </a:schemeClr>
                  </a:glow>
                </a:effectLst>
              </a:rPr>
              <a:t>	</a:t>
            </a:r>
            <a:r>
              <a:rPr lang="en-GB" i="0" dirty="0" smtClean="0">
                <a:solidFill>
                  <a:schemeClr val="accent3">
                    <a:alpha val="50000"/>
                  </a:schemeClr>
                </a:solidFill>
                <a:effectLst>
                  <a:glow rad="101600">
                    <a:schemeClr val="tx1">
                      <a:alpha val="75000"/>
                    </a:schemeClr>
                  </a:glow>
                </a:effectLst>
              </a:rPr>
              <a:t>(</a:t>
            </a:r>
            <a:r>
              <a:rPr lang="en-GB" i="0" dirty="0">
                <a:solidFill>
                  <a:schemeClr val="accent3">
                    <a:alpha val="50000"/>
                  </a:schemeClr>
                </a:solidFill>
                <a:effectLst>
                  <a:glow rad="101600">
                    <a:schemeClr val="tx1">
                      <a:alpha val="75000"/>
                    </a:schemeClr>
                  </a:glow>
                </a:effectLst>
              </a:rPr>
              <a:t>a) central to a tangle of philosophical and scientific questions  commonly taken to be questions about joint </a:t>
            </a:r>
            <a:r>
              <a:rPr lang="en-GB" i="0" dirty="0" smtClean="0">
                <a:solidFill>
                  <a:schemeClr val="accent3">
                    <a:alpha val="50000"/>
                  </a:schemeClr>
                </a:solidFill>
                <a:effectLst>
                  <a:glow rad="101600">
                    <a:schemeClr val="tx1">
                      <a:alpha val="75000"/>
                    </a:schemeClr>
                  </a:glow>
                </a:effectLst>
              </a:rPr>
              <a:t>action, and</a:t>
            </a:r>
            <a:endParaRPr lang="en-GB" i="0" dirty="0">
              <a:solidFill>
                <a:schemeClr val="accent3">
                  <a:alpha val="50000"/>
                </a:schemeClr>
              </a:solidFill>
              <a:effectLst>
                <a:glow rad="101600">
                  <a:schemeClr val="tx1">
                    <a:alpha val="75000"/>
                  </a:schemeClr>
                </a:glow>
              </a:effectLst>
            </a:endParaRPr>
          </a:p>
          <a:p>
            <a:pPr eaLnBrk="1" hangingPunct="1"/>
            <a:r>
              <a:rPr lang="en-GB" i="0" dirty="0">
                <a:solidFill>
                  <a:schemeClr val="accent3">
                    <a:alpha val="50000"/>
                  </a:schemeClr>
                </a:solidFill>
                <a:effectLst>
                  <a:glow rad="101600">
                    <a:schemeClr val="tx1">
                      <a:alpha val="75000"/>
                    </a:schemeClr>
                  </a:glow>
                </a:effectLst>
              </a:rPr>
              <a:t>	(b) such that an implicit conception of it is available through reflection on </a:t>
            </a:r>
            <a:r>
              <a:rPr lang="en-GB" i="0" dirty="0" smtClean="0">
                <a:solidFill>
                  <a:schemeClr val="accent3">
                    <a:alpha val="50000"/>
                  </a:schemeClr>
                </a:solidFill>
                <a:effectLst>
                  <a:glow rad="101600">
                    <a:schemeClr val="tx1">
                      <a:alpha val="75000"/>
                    </a:schemeClr>
                  </a:glow>
                </a:effectLst>
              </a:rPr>
              <a:t>many or all of the cases commonly taken to be paradigmatic.</a:t>
            </a:r>
            <a:endParaRPr lang="en-GB" dirty="0">
              <a:solidFill>
                <a:schemeClr val="accent3">
                  <a:alpha val="50000"/>
                </a:schemeClr>
              </a:solidFill>
              <a:effectLst>
                <a:glow rad="101600">
                  <a:schemeClr val="tx1">
                    <a:alpha val="75000"/>
                  </a:schemeClr>
                </a:glow>
              </a:effectLst>
            </a:endParaRPr>
          </a:p>
        </p:txBody>
      </p:sp>
      <p:sp>
        <p:nvSpPr>
          <p:cNvPr id="2" name="Rectangle 1"/>
          <p:cNvSpPr/>
          <p:nvPr/>
        </p:nvSpPr>
        <p:spPr bwMode="auto">
          <a:xfrm>
            <a:off x="3491880" y="4293096"/>
            <a:ext cx="5184576" cy="2088232"/>
          </a:xfrm>
          <a:prstGeom prst="rect">
            <a:avLst/>
          </a:prstGeom>
          <a:gradFill flip="none" rotWithShape="1">
            <a:gsLst>
              <a:gs pos="0">
                <a:schemeClr val="tx1">
                  <a:alpha val="0"/>
                </a:schemeClr>
              </a:gs>
              <a:gs pos="36000">
                <a:schemeClr val="tx1"/>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Text Box 2"/>
          <p:cNvSpPr txBox="1">
            <a:spLocks noChangeArrowheads="1"/>
          </p:cNvSpPr>
          <p:nvPr/>
        </p:nvSpPr>
        <p:spPr bwMode="auto">
          <a:xfrm>
            <a:off x="2627784" y="400506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solution</a:t>
            </a:r>
          </a:p>
        </p:txBody>
      </p:sp>
      <p:sp>
        <p:nvSpPr>
          <p:cNvPr id="12" name="Text Box 2"/>
          <p:cNvSpPr txBox="1">
            <a:spLocks noChangeArrowheads="1"/>
          </p:cNvSpPr>
          <p:nvPr/>
        </p:nvSpPr>
        <p:spPr bwMode="auto">
          <a:xfrm>
            <a:off x="3491880" y="5229200"/>
            <a:ext cx="532859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 goal</a:t>
            </a:r>
            <a:r>
              <a:rPr lang="en-US" i="0" dirty="0">
                <a:effectLst>
                  <a:glow rad="101600">
                    <a:schemeClr val="tx1">
                      <a:alpha val="75000"/>
                    </a:schemeClr>
                  </a:glow>
                </a:effectLst>
              </a:rPr>
              <a:t>-directed joint </a:t>
            </a:r>
            <a:r>
              <a:rPr lang="en-US" i="0" dirty="0" smtClean="0">
                <a:effectLst>
                  <a:glow rad="101600">
                    <a:schemeClr val="tx1">
                      <a:alpha val="75000"/>
                    </a:schemeClr>
                  </a:glow>
                </a:effectLst>
              </a:rPr>
              <a:t>action is an </a:t>
            </a:r>
            <a:r>
              <a:rPr lang="en-US" i="0" dirty="0">
                <a:effectLst>
                  <a:glow rad="101600">
                    <a:schemeClr val="tx1">
                      <a:alpha val="75000"/>
                    </a:schemeClr>
                  </a:glow>
                </a:effectLst>
              </a:rPr>
              <a:t>event grounded by two or more agents’ actions where these actions have a collective </a:t>
            </a:r>
            <a:r>
              <a:rPr lang="en-US" i="0" dirty="0" smtClean="0">
                <a:effectLst>
                  <a:glow rad="101600">
                    <a:schemeClr val="tx1">
                      <a:alpha val="75000"/>
                    </a:schemeClr>
                  </a:glow>
                </a:effectLst>
              </a:rPr>
              <a:t>goal.</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30873049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SC_AB_0260.JPG"/>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356500">
            <a:off x="-279316" y="-391071"/>
            <a:ext cx="10346112" cy="7749480"/>
          </a:xfrm>
          <a:prstGeom prst="rect">
            <a:avLst/>
          </a:prstGeom>
        </p:spPr>
      </p:pic>
      <p:sp>
        <p:nvSpPr>
          <p:cNvPr id="13" name="Rectangle 12"/>
          <p:cNvSpPr/>
          <p:nvPr/>
        </p:nvSpPr>
        <p:spPr bwMode="auto">
          <a:xfrm>
            <a:off x="0" y="0"/>
            <a:ext cx="9144000" cy="6858000"/>
          </a:xfrm>
          <a:prstGeom prst="rect">
            <a:avLst/>
          </a:prstGeom>
          <a:gradFill flip="none" rotWithShape="1">
            <a:gsLst>
              <a:gs pos="77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bwMode="auto">
          <a:xfrm>
            <a:off x="0" y="0"/>
            <a:ext cx="9144000" cy="6858000"/>
          </a:xfrm>
          <a:prstGeom prst="rect">
            <a:avLst/>
          </a:prstGeom>
          <a:gradFill flip="none" rotWithShape="1">
            <a:gsLst>
              <a:gs pos="83000">
                <a:schemeClr val="tx1">
                  <a:alpha val="0"/>
                </a:schemeClr>
              </a:gs>
              <a:gs pos="100000">
                <a:schemeClr val="tx1"/>
              </a:gs>
            </a:gsLst>
            <a:path path="rect">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Text Box 5"/>
          <p:cNvSpPr txBox="1">
            <a:spLocks noChangeArrowheads="1"/>
          </p:cNvSpPr>
          <p:nvPr/>
        </p:nvSpPr>
        <p:spPr bwMode="auto">
          <a:xfrm>
            <a:off x="683568" y="764704"/>
            <a:ext cx="1726418"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What</a:t>
            </a:r>
            <a:endParaRPr lang="en-GB" sz="5000" b="1" i="0" dirty="0">
              <a:solidFill>
                <a:schemeClr val="tx1"/>
              </a:solidFill>
              <a:effectLst>
                <a:glow rad="101600">
                  <a:schemeClr val="bg1"/>
                </a:glow>
              </a:effectLst>
              <a:ea typeface="Arial" charset="0"/>
              <a:cs typeface="Arial" charset="0"/>
            </a:endParaRPr>
          </a:p>
        </p:txBody>
      </p:sp>
      <p:sp>
        <p:nvSpPr>
          <p:cNvPr id="15" name="Text Box 5"/>
          <p:cNvSpPr txBox="1">
            <a:spLocks noChangeArrowheads="1"/>
          </p:cNvSpPr>
          <p:nvPr/>
        </p:nvSpPr>
        <p:spPr bwMode="auto">
          <a:xfrm>
            <a:off x="2334137" y="764845"/>
            <a:ext cx="653687"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Is</a:t>
            </a:r>
            <a:endParaRPr lang="en-GB" sz="5000" b="1" i="0" dirty="0">
              <a:solidFill>
                <a:schemeClr val="tx1"/>
              </a:solidFill>
              <a:effectLst>
                <a:glow rad="101600">
                  <a:schemeClr val="bg1"/>
                </a:glow>
              </a:effectLst>
              <a:ea typeface="Arial" charset="0"/>
              <a:cs typeface="Arial" charset="0"/>
            </a:endParaRPr>
          </a:p>
        </p:txBody>
      </p:sp>
      <p:pic>
        <p:nvPicPr>
          <p:cNvPr id="18" name="Picture 4"/>
          <p:cNvPicPr>
            <a:picLocks noChangeAspect="1" noChangeArrowheads="1"/>
          </p:cNvPicPr>
          <p:nvPr/>
        </p:nvPicPr>
        <p:blipFill>
          <a:blip r:embed="rId5">
            <a:grayscl/>
          </a:blip>
          <a:srcRect/>
          <a:stretch>
            <a:fillRect/>
          </a:stretch>
        </p:blipFill>
        <p:spPr bwMode="auto">
          <a:xfrm>
            <a:off x="136649" y="1728168"/>
            <a:ext cx="4651375" cy="620712"/>
          </a:xfrm>
          <a:prstGeom prst="rect">
            <a:avLst/>
          </a:prstGeom>
          <a:noFill/>
          <a:ln w="9525">
            <a:noFill/>
            <a:round/>
            <a:headEnd/>
            <a:tailEnd/>
          </a:ln>
          <a:effectLst/>
        </p:spPr>
      </p:pic>
      <p:sp>
        <p:nvSpPr>
          <p:cNvPr id="16" name="Text Box 5"/>
          <p:cNvSpPr txBox="1">
            <a:spLocks noChangeArrowheads="1"/>
          </p:cNvSpPr>
          <p:nvPr/>
        </p:nvSpPr>
        <p:spPr bwMode="auto">
          <a:xfrm>
            <a:off x="1884960" y="1196893"/>
            <a:ext cx="2393905"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Action?</a:t>
            </a:r>
            <a:endParaRPr lang="en-GB" sz="5000" b="1" i="0" dirty="0">
              <a:solidFill>
                <a:schemeClr val="tx1"/>
              </a:solidFill>
              <a:effectLst>
                <a:glow rad="101600">
                  <a:schemeClr val="bg1"/>
                </a:glow>
              </a:effectLst>
              <a:ea typeface="Arial" charset="0"/>
              <a:cs typeface="Arial" charset="0"/>
            </a:endParaRPr>
          </a:p>
        </p:txBody>
      </p:sp>
      <p:sp>
        <p:nvSpPr>
          <p:cNvPr id="17" name="Text Box 5"/>
          <p:cNvSpPr txBox="1">
            <a:spLocks noChangeArrowheads="1"/>
          </p:cNvSpPr>
          <p:nvPr/>
        </p:nvSpPr>
        <p:spPr bwMode="auto">
          <a:xfrm>
            <a:off x="323528" y="1196893"/>
            <a:ext cx="1633440"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203200">
                    <a:srgbClr val="FF0000">
                      <a:alpha val="67000"/>
                    </a:srgbClr>
                  </a:glow>
                </a:effectLst>
                <a:ea typeface="Arial" charset="0"/>
                <a:cs typeface="Arial" charset="0"/>
              </a:rPr>
              <a:t>Joint</a:t>
            </a:r>
            <a:endParaRPr lang="en-GB" sz="5000" b="1" i="0" dirty="0">
              <a:solidFill>
                <a:schemeClr val="tx1"/>
              </a:solidFill>
              <a:effectLst>
                <a:glow rad="203200">
                  <a:srgbClr val="FF0000">
                    <a:alpha val="67000"/>
                  </a:srgbClr>
                </a:glow>
              </a:effectLst>
              <a:ea typeface="Arial" charset="0"/>
              <a:cs typeface="Arial" charset="0"/>
            </a:endParaRPr>
          </a:p>
        </p:txBody>
      </p:sp>
    </p:spTree>
    <p:extLst>
      <p:ext uri="{BB962C8B-B14F-4D97-AF65-F5344CB8AC3E}">
        <p14:creationId xmlns:p14="http://schemas.microsoft.com/office/powerpoint/2010/main" val="14858264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DSC_AB_0260.JPG"/>
          <p:cNvPicPr>
            <a:picLocks noChangeAspect="1"/>
          </p:cNvPicPr>
          <p:nvPr/>
        </p:nvPicPr>
        <p:blipFill>
          <a:blip r:embed="rId3">
            <a:alphaModFix amt="10000"/>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356500">
            <a:off x="-279316" y="-391071"/>
            <a:ext cx="10346112" cy="7749480"/>
          </a:xfrm>
          <a:prstGeom prst="rect">
            <a:avLst/>
          </a:prstGeom>
        </p:spPr>
      </p:pic>
      <p:sp>
        <p:nvSpPr>
          <p:cNvPr id="13" name="Rectangle 12"/>
          <p:cNvSpPr/>
          <p:nvPr/>
        </p:nvSpPr>
        <p:spPr bwMode="auto">
          <a:xfrm>
            <a:off x="0" y="0"/>
            <a:ext cx="9144000" cy="6858000"/>
          </a:xfrm>
          <a:prstGeom prst="rect">
            <a:avLst/>
          </a:prstGeom>
          <a:gradFill flip="none" rotWithShape="1">
            <a:gsLst>
              <a:gs pos="77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9" name="Rectangle 18"/>
          <p:cNvSpPr/>
          <p:nvPr/>
        </p:nvSpPr>
        <p:spPr bwMode="auto">
          <a:xfrm>
            <a:off x="0" y="0"/>
            <a:ext cx="9144000" cy="6858000"/>
          </a:xfrm>
          <a:prstGeom prst="rect">
            <a:avLst/>
          </a:prstGeom>
          <a:gradFill flip="none" rotWithShape="1">
            <a:gsLst>
              <a:gs pos="83000">
                <a:schemeClr val="tx1">
                  <a:alpha val="0"/>
                </a:schemeClr>
              </a:gs>
              <a:gs pos="100000">
                <a:schemeClr val="tx1"/>
              </a:gs>
            </a:gsLst>
            <a:path path="rect">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Text Box 5"/>
          <p:cNvSpPr txBox="1">
            <a:spLocks noChangeArrowheads="1"/>
          </p:cNvSpPr>
          <p:nvPr/>
        </p:nvSpPr>
        <p:spPr bwMode="auto">
          <a:xfrm>
            <a:off x="683568" y="764704"/>
            <a:ext cx="1726418"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What</a:t>
            </a:r>
            <a:endParaRPr lang="en-GB" sz="5000" b="1" i="0" dirty="0">
              <a:solidFill>
                <a:schemeClr val="tx1"/>
              </a:solidFill>
              <a:effectLst>
                <a:glow rad="101600">
                  <a:schemeClr val="bg1"/>
                </a:glow>
              </a:effectLst>
              <a:ea typeface="Arial" charset="0"/>
              <a:cs typeface="Arial" charset="0"/>
            </a:endParaRPr>
          </a:p>
        </p:txBody>
      </p:sp>
      <p:sp>
        <p:nvSpPr>
          <p:cNvPr id="26" name="Text Box 5"/>
          <p:cNvSpPr txBox="1">
            <a:spLocks noChangeArrowheads="1"/>
          </p:cNvSpPr>
          <p:nvPr/>
        </p:nvSpPr>
        <p:spPr bwMode="auto">
          <a:xfrm>
            <a:off x="2334137" y="764845"/>
            <a:ext cx="653687"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Is</a:t>
            </a:r>
            <a:endParaRPr lang="en-GB" sz="5000" b="1" i="0" dirty="0">
              <a:solidFill>
                <a:schemeClr val="tx1"/>
              </a:solidFill>
              <a:effectLst>
                <a:glow rad="101600">
                  <a:schemeClr val="bg1"/>
                </a:glow>
              </a:effectLst>
              <a:ea typeface="Arial" charset="0"/>
              <a:cs typeface="Arial" charset="0"/>
            </a:endParaRPr>
          </a:p>
        </p:txBody>
      </p:sp>
      <p:pic>
        <p:nvPicPr>
          <p:cNvPr id="27" name="Picture 4"/>
          <p:cNvPicPr>
            <a:picLocks noChangeAspect="1" noChangeArrowheads="1"/>
          </p:cNvPicPr>
          <p:nvPr/>
        </p:nvPicPr>
        <p:blipFill>
          <a:blip r:embed="rId5">
            <a:grayscl/>
          </a:blip>
          <a:srcRect/>
          <a:stretch>
            <a:fillRect/>
          </a:stretch>
        </p:blipFill>
        <p:spPr bwMode="auto">
          <a:xfrm>
            <a:off x="136649" y="1728168"/>
            <a:ext cx="4651375" cy="620712"/>
          </a:xfrm>
          <a:prstGeom prst="rect">
            <a:avLst/>
          </a:prstGeom>
          <a:noFill/>
          <a:ln w="9525">
            <a:noFill/>
            <a:round/>
            <a:headEnd/>
            <a:tailEnd/>
          </a:ln>
          <a:effectLst/>
        </p:spPr>
      </p:pic>
      <p:sp>
        <p:nvSpPr>
          <p:cNvPr id="28" name="Text Box 5"/>
          <p:cNvSpPr txBox="1">
            <a:spLocks noChangeArrowheads="1"/>
          </p:cNvSpPr>
          <p:nvPr/>
        </p:nvSpPr>
        <p:spPr bwMode="auto">
          <a:xfrm>
            <a:off x="1884960" y="1196893"/>
            <a:ext cx="2393905"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Action?</a:t>
            </a:r>
            <a:endParaRPr lang="en-GB" sz="5000" b="1" i="0" dirty="0">
              <a:solidFill>
                <a:schemeClr val="tx1"/>
              </a:solidFill>
              <a:effectLst>
                <a:glow rad="101600">
                  <a:schemeClr val="bg1"/>
                </a:glow>
              </a:effectLst>
              <a:ea typeface="Arial" charset="0"/>
              <a:cs typeface="Arial" charset="0"/>
            </a:endParaRPr>
          </a:p>
        </p:txBody>
      </p:sp>
      <p:sp>
        <p:nvSpPr>
          <p:cNvPr id="29" name="Text Box 5"/>
          <p:cNvSpPr txBox="1">
            <a:spLocks noChangeArrowheads="1"/>
          </p:cNvSpPr>
          <p:nvPr/>
        </p:nvSpPr>
        <p:spPr bwMode="auto">
          <a:xfrm>
            <a:off x="323528" y="1196893"/>
            <a:ext cx="1633440"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Joint</a:t>
            </a:r>
            <a:endParaRPr lang="en-GB" sz="5000" b="1" i="0" dirty="0">
              <a:solidFill>
                <a:schemeClr val="tx1"/>
              </a:solidFill>
              <a:effectLst>
                <a:glow rad="101600">
                  <a:schemeClr val="bg1"/>
                </a:glow>
              </a:effectLst>
              <a:ea typeface="Arial" charset="0"/>
              <a:cs typeface="Arial" charset="0"/>
            </a:endParaRPr>
          </a:p>
        </p:txBody>
      </p:sp>
      <p:sp>
        <p:nvSpPr>
          <p:cNvPr id="31" name="Rectangle 30"/>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3" name="Rectangle 32"/>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4"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35" name="Rectangle 34"/>
          <p:cNvSpPr/>
          <p:nvPr/>
        </p:nvSpPr>
        <p:spPr bwMode="auto">
          <a:xfrm>
            <a:off x="0" y="2420888"/>
            <a:ext cx="4499992" cy="3096344"/>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28152337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Text Box 5"/>
          <p:cNvSpPr txBox="1">
            <a:spLocks noChangeArrowheads="1"/>
          </p:cNvSpPr>
          <p:nvPr/>
        </p:nvSpPr>
        <p:spPr bwMode="auto">
          <a:xfrm>
            <a:off x="683568" y="764704"/>
            <a:ext cx="1726418"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What</a:t>
            </a:r>
            <a:endParaRPr lang="en-GB" sz="5000" b="1" i="0" dirty="0">
              <a:solidFill>
                <a:schemeClr val="tx1"/>
              </a:solidFill>
              <a:effectLst>
                <a:glow rad="101600">
                  <a:schemeClr val="bg1"/>
                </a:glow>
              </a:effectLst>
              <a:ea typeface="Arial" charset="0"/>
              <a:cs typeface="Arial" charset="0"/>
            </a:endParaRPr>
          </a:p>
        </p:txBody>
      </p:sp>
      <p:sp>
        <p:nvSpPr>
          <p:cNvPr id="15" name="Text Box 5"/>
          <p:cNvSpPr txBox="1">
            <a:spLocks noChangeArrowheads="1"/>
          </p:cNvSpPr>
          <p:nvPr/>
        </p:nvSpPr>
        <p:spPr bwMode="auto">
          <a:xfrm>
            <a:off x="2334137" y="764845"/>
            <a:ext cx="653687"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Is</a:t>
            </a:r>
            <a:endParaRPr lang="en-GB" sz="5000" b="1" i="0" dirty="0">
              <a:solidFill>
                <a:schemeClr val="tx1"/>
              </a:solidFill>
              <a:effectLst>
                <a:glow rad="101600">
                  <a:schemeClr val="bg1"/>
                </a:glow>
              </a:effectLst>
              <a:ea typeface="Arial" charset="0"/>
              <a:cs typeface="Arial" charset="0"/>
            </a:endParaRPr>
          </a:p>
        </p:txBody>
      </p:sp>
      <p:pic>
        <p:nvPicPr>
          <p:cNvPr id="18" name="Picture 4"/>
          <p:cNvPicPr>
            <a:picLocks noChangeAspect="1" noChangeArrowheads="1"/>
          </p:cNvPicPr>
          <p:nvPr/>
        </p:nvPicPr>
        <p:blipFill>
          <a:blip r:embed="rId3">
            <a:grayscl/>
          </a:blip>
          <a:srcRect/>
          <a:stretch>
            <a:fillRect/>
          </a:stretch>
        </p:blipFill>
        <p:spPr bwMode="auto">
          <a:xfrm>
            <a:off x="136649" y="1728168"/>
            <a:ext cx="4651375" cy="620712"/>
          </a:xfrm>
          <a:prstGeom prst="rect">
            <a:avLst/>
          </a:prstGeom>
          <a:noFill/>
          <a:ln w="9525">
            <a:noFill/>
            <a:round/>
            <a:headEnd/>
            <a:tailEnd/>
          </a:ln>
          <a:effectLst/>
        </p:spPr>
      </p:pic>
      <p:sp>
        <p:nvSpPr>
          <p:cNvPr id="16" name="Text Box 5"/>
          <p:cNvSpPr txBox="1">
            <a:spLocks noChangeArrowheads="1"/>
          </p:cNvSpPr>
          <p:nvPr/>
        </p:nvSpPr>
        <p:spPr bwMode="auto">
          <a:xfrm>
            <a:off x="1884960" y="1196893"/>
            <a:ext cx="2393905"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Action?</a:t>
            </a:r>
            <a:endParaRPr lang="en-GB" sz="5000" b="1" i="0" dirty="0">
              <a:solidFill>
                <a:schemeClr val="tx1"/>
              </a:solidFill>
              <a:effectLst>
                <a:glow rad="101600">
                  <a:schemeClr val="bg1"/>
                </a:glow>
              </a:effectLst>
              <a:ea typeface="Arial" charset="0"/>
              <a:cs typeface="Arial" charset="0"/>
            </a:endParaRPr>
          </a:p>
        </p:txBody>
      </p:sp>
      <p:sp>
        <p:nvSpPr>
          <p:cNvPr id="17" name="Text Box 5"/>
          <p:cNvSpPr txBox="1">
            <a:spLocks noChangeArrowheads="1"/>
          </p:cNvSpPr>
          <p:nvPr/>
        </p:nvSpPr>
        <p:spPr bwMode="auto">
          <a:xfrm>
            <a:off x="323528" y="1196893"/>
            <a:ext cx="1633440"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Joint</a:t>
            </a:r>
            <a:endParaRPr lang="en-GB" sz="5000" b="1" i="0" dirty="0">
              <a:solidFill>
                <a:schemeClr val="tx1"/>
              </a:solidFill>
              <a:effectLst>
                <a:glow rad="101600">
                  <a:schemeClr val="bg1"/>
                </a:glow>
              </a:effectLst>
              <a:ea typeface="Arial" charset="0"/>
              <a:cs typeface="Arial" charset="0"/>
            </a:endParaRPr>
          </a:p>
        </p:txBody>
      </p:sp>
      <p:sp>
        <p:nvSpPr>
          <p:cNvPr id="2" name="TextBox 1"/>
          <p:cNvSpPr txBox="1"/>
          <p:nvPr/>
        </p:nvSpPr>
        <p:spPr>
          <a:xfrm>
            <a:off x="4845565" y="-382199"/>
            <a:ext cx="234520" cy="430887"/>
          </a:xfrm>
          <a:prstGeom prst="rect">
            <a:avLst/>
          </a:prstGeom>
          <a:noFill/>
        </p:spPr>
        <p:txBody>
          <a:bodyPr wrap="square" rtlCol="0">
            <a:spAutoFit/>
          </a:bodyPr>
          <a:lstStyle/>
          <a:p>
            <a:r>
              <a:rPr lang="en-US" dirty="0" smtClean="0"/>
              <a:t>	</a:t>
            </a:r>
            <a:endParaRPr lang="en-US" dirty="0"/>
          </a:p>
        </p:txBody>
      </p:sp>
      <p:sp>
        <p:nvSpPr>
          <p:cNvPr id="12" name="Rectangle 11"/>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24" name="Line 6"/>
          <p:cNvSpPr>
            <a:spLocks noChangeShapeType="1"/>
          </p:cNvSpPr>
          <p:nvPr/>
        </p:nvSpPr>
        <p:spPr bwMode="auto">
          <a:xfrm flipH="1">
            <a:off x="4644008" y="0"/>
            <a:ext cx="0" cy="6885385"/>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 name="Rectangle 2"/>
          <p:cNvSpPr/>
          <p:nvPr/>
        </p:nvSpPr>
        <p:spPr bwMode="auto">
          <a:xfrm>
            <a:off x="0" y="2420888"/>
            <a:ext cx="4499992" cy="3096344"/>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TextBox 4"/>
          <p:cNvSpPr txBox="1"/>
          <p:nvPr/>
        </p:nvSpPr>
        <p:spPr>
          <a:xfrm>
            <a:off x="5412730" y="-1319202"/>
            <a:ext cx="234520" cy="430887"/>
          </a:xfrm>
          <a:prstGeom prst="rect">
            <a:avLst/>
          </a:prstGeom>
          <a:noFill/>
        </p:spPr>
        <p:txBody>
          <a:bodyPr wrap="square" rtlCol="0">
            <a:spAutoFit/>
          </a:bodyPr>
          <a:lstStyle/>
          <a:p>
            <a:endParaRPr lang="en-US" dirty="0"/>
          </a:p>
        </p:txBody>
      </p:sp>
      <p:sp>
        <p:nvSpPr>
          <p:cNvPr id="25" name="Text Box 2"/>
          <p:cNvSpPr txBox="1">
            <a:spLocks noChangeArrowheads="1"/>
          </p:cNvSpPr>
          <p:nvPr/>
        </p:nvSpPr>
        <p:spPr bwMode="auto">
          <a:xfrm>
            <a:off x="4878345" y="610846"/>
            <a:ext cx="3798111"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
        <p:nvSpPr>
          <p:cNvPr id="27" name="Text Box 2"/>
          <p:cNvSpPr txBox="1">
            <a:spLocks noChangeArrowheads="1"/>
          </p:cNvSpPr>
          <p:nvPr/>
        </p:nvSpPr>
        <p:spPr bwMode="auto">
          <a:xfrm>
            <a:off x="4878345" y="2340309"/>
            <a:ext cx="3816424"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(Tomasello 2008, </a:t>
            </a:r>
            <a:r>
              <a:rPr lang="en-US" i="0" dirty="0"/>
              <a:t>p</a:t>
            </a:r>
            <a:r>
              <a:rPr lang="en-US" i="0" dirty="0" smtClean="0"/>
              <a:t>. 181</a:t>
            </a:r>
            <a:r>
              <a:rPr lang="en-US" i="0" dirty="0"/>
              <a:t>)</a:t>
            </a:r>
            <a:endParaRPr lang="en-US" i="0" dirty="0" smtClean="0">
              <a:ea typeface="Arial" charset="0"/>
              <a:cs typeface="Arial" charset="0"/>
            </a:endParaRPr>
          </a:p>
        </p:txBody>
      </p:sp>
      <p:sp>
        <p:nvSpPr>
          <p:cNvPr id="28" name="Text Box 2"/>
          <p:cNvSpPr txBox="1">
            <a:spLocks noChangeArrowheads="1"/>
          </p:cNvSpPr>
          <p:nvPr/>
        </p:nvSpPr>
        <p:spPr bwMode="auto">
          <a:xfrm>
            <a:off x="4878345" y="4077072"/>
            <a:ext cx="3798111" cy="2125839"/>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t>
            </a:r>
            <a:r>
              <a:rPr lang="en-US" i="0" dirty="0"/>
              <a:t>the key property of joint action lies in its internal component [...] in the participants’ having a </a:t>
            </a:r>
            <a:r>
              <a:rPr lang="en-US" i="0" dirty="0" smtClean="0"/>
              <a:t>[...] </a:t>
            </a:r>
            <a:r>
              <a:rPr lang="en-US" i="0" dirty="0"/>
              <a:t>“shared</a:t>
            </a:r>
            <a:r>
              <a:rPr lang="en-US" i="0" dirty="0" smtClean="0"/>
              <a:t>” intention</a:t>
            </a:r>
            <a:r>
              <a:rPr lang="en-US" i="0" dirty="0"/>
              <a:t>.</a:t>
            </a:r>
            <a:r>
              <a:rPr lang="en-US" i="0" dirty="0" smtClean="0"/>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(Alonso 2009, pp. 444-5)</a:t>
            </a:r>
            <a:endParaRPr lang="en-US" i="0" dirty="0" smtClean="0">
              <a:ea typeface="Arial" charset="0"/>
              <a:cs typeface="Arial" charset="0"/>
            </a:endParaRPr>
          </a:p>
        </p:txBody>
      </p:sp>
    </p:spTree>
    <p:extLst>
      <p:ext uri="{BB962C8B-B14F-4D97-AF65-F5344CB8AC3E}">
        <p14:creationId xmlns:p14="http://schemas.microsoft.com/office/powerpoint/2010/main" val="127195833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Text Box 5"/>
          <p:cNvSpPr txBox="1">
            <a:spLocks noChangeArrowheads="1"/>
          </p:cNvSpPr>
          <p:nvPr/>
        </p:nvSpPr>
        <p:spPr bwMode="auto">
          <a:xfrm>
            <a:off x="683568" y="764704"/>
            <a:ext cx="1726418"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What</a:t>
            </a:r>
            <a:endParaRPr lang="en-GB" sz="5000" b="1" i="0" dirty="0">
              <a:solidFill>
                <a:schemeClr val="tx1"/>
              </a:solidFill>
              <a:effectLst>
                <a:glow rad="101600">
                  <a:schemeClr val="bg1"/>
                </a:glow>
              </a:effectLst>
              <a:ea typeface="Arial" charset="0"/>
              <a:cs typeface="Arial" charset="0"/>
            </a:endParaRPr>
          </a:p>
        </p:txBody>
      </p:sp>
      <p:sp>
        <p:nvSpPr>
          <p:cNvPr id="15" name="Text Box 5"/>
          <p:cNvSpPr txBox="1">
            <a:spLocks noChangeArrowheads="1"/>
          </p:cNvSpPr>
          <p:nvPr/>
        </p:nvSpPr>
        <p:spPr bwMode="auto">
          <a:xfrm>
            <a:off x="2334137" y="764845"/>
            <a:ext cx="653687"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Is</a:t>
            </a:r>
            <a:endParaRPr lang="en-GB" sz="5000" b="1" i="0" dirty="0">
              <a:solidFill>
                <a:schemeClr val="tx1"/>
              </a:solidFill>
              <a:effectLst>
                <a:glow rad="101600">
                  <a:schemeClr val="bg1"/>
                </a:glow>
              </a:effectLst>
              <a:ea typeface="Arial" charset="0"/>
              <a:cs typeface="Arial" charset="0"/>
            </a:endParaRPr>
          </a:p>
        </p:txBody>
      </p:sp>
      <p:pic>
        <p:nvPicPr>
          <p:cNvPr id="18" name="Picture 4"/>
          <p:cNvPicPr>
            <a:picLocks noChangeAspect="1" noChangeArrowheads="1"/>
          </p:cNvPicPr>
          <p:nvPr/>
        </p:nvPicPr>
        <p:blipFill>
          <a:blip r:embed="rId3">
            <a:grayscl/>
          </a:blip>
          <a:srcRect/>
          <a:stretch>
            <a:fillRect/>
          </a:stretch>
        </p:blipFill>
        <p:spPr bwMode="auto">
          <a:xfrm>
            <a:off x="136649" y="1728168"/>
            <a:ext cx="4651375" cy="620712"/>
          </a:xfrm>
          <a:prstGeom prst="rect">
            <a:avLst/>
          </a:prstGeom>
          <a:noFill/>
          <a:ln w="9525">
            <a:noFill/>
            <a:round/>
            <a:headEnd/>
            <a:tailEnd/>
          </a:ln>
          <a:effectLst/>
        </p:spPr>
      </p:pic>
      <p:sp>
        <p:nvSpPr>
          <p:cNvPr id="16" name="Text Box 5"/>
          <p:cNvSpPr txBox="1">
            <a:spLocks noChangeArrowheads="1"/>
          </p:cNvSpPr>
          <p:nvPr/>
        </p:nvSpPr>
        <p:spPr bwMode="auto">
          <a:xfrm>
            <a:off x="1884960" y="1196893"/>
            <a:ext cx="2393905"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Action?</a:t>
            </a:r>
            <a:endParaRPr lang="en-GB" sz="5000" b="1" i="0" dirty="0">
              <a:solidFill>
                <a:schemeClr val="tx1"/>
              </a:solidFill>
              <a:effectLst>
                <a:glow rad="101600">
                  <a:schemeClr val="bg1"/>
                </a:glow>
              </a:effectLst>
              <a:ea typeface="Arial" charset="0"/>
              <a:cs typeface="Arial" charset="0"/>
            </a:endParaRPr>
          </a:p>
        </p:txBody>
      </p:sp>
      <p:sp>
        <p:nvSpPr>
          <p:cNvPr id="17" name="Text Box 5"/>
          <p:cNvSpPr txBox="1">
            <a:spLocks noChangeArrowheads="1"/>
          </p:cNvSpPr>
          <p:nvPr/>
        </p:nvSpPr>
        <p:spPr bwMode="auto">
          <a:xfrm>
            <a:off x="323528" y="1196893"/>
            <a:ext cx="1633440"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Joint</a:t>
            </a:r>
            <a:endParaRPr lang="en-GB" sz="5000" b="1" i="0" dirty="0">
              <a:solidFill>
                <a:schemeClr val="tx1"/>
              </a:solidFill>
              <a:effectLst>
                <a:glow rad="101600">
                  <a:schemeClr val="bg1"/>
                </a:glow>
              </a:effectLst>
              <a:ea typeface="Arial" charset="0"/>
              <a:cs typeface="Arial" charset="0"/>
            </a:endParaRPr>
          </a:p>
        </p:txBody>
      </p:sp>
      <p:sp>
        <p:nvSpPr>
          <p:cNvPr id="2" name="TextBox 1"/>
          <p:cNvSpPr txBox="1"/>
          <p:nvPr/>
        </p:nvSpPr>
        <p:spPr>
          <a:xfrm>
            <a:off x="4845565" y="-382199"/>
            <a:ext cx="234520" cy="430887"/>
          </a:xfrm>
          <a:prstGeom prst="rect">
            <a:avLst/>
          </a:prstGeom>
          <a:noFill/>
        </p:spPr>
        <p:txBody>
          <a:bodyPr wrap="square" rtlCol="0">
            <a:spAutoFit/>
          </a:bodyPr>
          <a:lstStyle/>
          <a:p>
            <a:r>
              <a:rPr lang="en-US" dirty="0" smtClean="0"/>
              <a:t>	</a:t>
            </a:r>
            <a:endParaRPr lang="en-US" dirty="0"/>
          </a:p>
        </p:txBody>
      </p:sp>
      <p:sp>
        <p:nvSpPr>
          <p:cNvPr id="12" name="Rectangle 11"/>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24" name="Line 6"/>
          <p:cNvSpPr>
            <a:spLocks noChangeShapeType="1"/>
          </p:cNvSpPr>
          <p:nvPr/>
        </p:nvSpPr>
        <p:spPr bwMode="auto">
          <a:xfrm flipH="1">
            <a:off x="4644008" y="0"/>
            <a:ext cx="0" cy="6885385"/>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 name="Rectangle 2"/>
          <p:cNvSpPr/>
          <p:nvPr/>
        </p:nvSpPr>
        <p:spPr bwMode="auto">
          <a:xfrm>
            <a:off x="0" y="2420888"/>
            <a:ext cx="4499992" cy="3096344"/>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TextBox 4"/>
          <p:cNvSpPr txBox="1"/>
          <p:nvPr/>
        </p:nvSpPr>
        <p:spPr>
          <a:xfrm>
            <a:off x="5412730" y="-1319202"/>
            <a:ext cx="234520" cy="430887"/>
          </a:xfrm>
          <a:prstGeom prst="rect">
            <a:avLst/>
          </a:prstGeom>
          <a:noFill/>
        </p:spPr>
        <p:txBody>
          <a:bodyPr wrap="square" rtlCol="0">
            <a:spAutoFit/>
          </a:bodyPr>
          <a:lstStyle/>
          <a:p>
            <a:endParaRPr lang="en-US" dirty="0"/>
          </a:p>
        </p:txBody>
      </p:sp>
      <p:sp>
        <p:nvSpPr>
          <p:cNvPr id="25" name="Text Box 2"/>
          <p:cNvSpPr txBox="1">
            <a:spLocks noChangeArrowheads="1"/>
          </p:cNvSpPr>
          <p:nvPr/>
        </p:nvSpPr>
        <p:spPr bwMode="auto">
          <a:xfrm>
            <a:off x="4878345" y="610846"/>
            <a:ext cx="3798111"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
        <p:nvSpPr>
          <p:cNvPr id="27" name="Text Box 2"/>
          <p:cNvSpPr txBox="1">
            <a:spLocks noChangeArrowheads="1"/>
          </p:cNvSpPr>
          <p:nvPr/>
        </p:nvSpPr>
        <p:spPr bwMode="auto">
          <a:xfrm>
            <a:off x="4878345" y="2340309"/>
            <a:ext cx="3816424"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(Tomasello 2008, </a:t>
            </a:r>
            <a:r>
              <a:rPr lang="en-US" i="0" dirty="0"/>
              <a:t>p</a:t>
            </a:r>
            <a:r>
              <a:rPr lang="en-US" i="0" dirty="0" smtClean="0"/>
              <a:t>. 181</a:t>
            </a:r>
            <a:r>
              <a:rPr lang="en-US" i="0" dirty="0"/>
              <a:t>)</a:t>
            </a:r>
            <a:endParaRPr lang="en-US" i="0" dirty="0" smtClean="0">
              <a:ea typeface="Arial" charset="0"/>
              <a:cs typeface="Arial" charset="0"/>
            </a:endParaRPr>
          </a:p>
        </p:txBody>
      </p:sp>
      <p:sp>
        <p:nvSpPr>
          <p:cNvPr id="28" name="Text Box 2"/>
          <p:cNvSpPr txBox="1">
            <a:spLocks noChangeArrowheads="1"/>
          </p:cNvSpPr>
          <p:nvPr/>
        </p:nvSpPr>
        <p:spPr bwMode="auto">
          <a:xfrm>
            <a:off x="4878345" y="4077072"/>
            <a:ext cx="3798111" cy="2125839"/>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t>
            </a:r>
            <a:r>
              <a:rPr lang="en-US" i="0" dirty="0"/>
              <a:t>the key property of joint action lies in its internal component [...] in the participants’ having a </a:t>
            </a:r>
            <a:r>
              <a:rPr lang="en-US" i="0" dirty="0" smtClean="0"/>
              <a:t>[...] </a:t>
            </a:r>
            <a:r>
              <a:rPr lang="en-US" i="0" dirty="0"/>
              <a:t>“shared</a:t>
            </a:r>
            <a:r>
              <a:rPr lang="en-US" i="0" dirty="0" smtClean="0"/>
              <a:t>” intention</a:t>
            </a:r>
            <a:r>
              <a:rPr lang="en-US" i="0" dirty="0"/>
              <a:t>.</a:t>
            </a:r>
            <a:r>
              <a:rPr lang="en-US" i="0" dirty="0" smtClean="0"/>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(Alonso 2009, pp. 444-5)</a:t>
            </a:r>
            <a:endParaRPr lang="en-US" i="0" dirty="0" smtClean="0">
              <a:ea typeface="Arial" charset="0"/>
              <a:cs typeface="Arial" charset="0"/>
            </a:endParaRPr>
          </a:p>
        </p:txBody>
      </p:sp>
      <p:pic>
        <p:nvPicPr>
          <p:cNvPr id="6" name="Picture 5"/>
          <p:cNvPicPr>
            <a:picLocks noChangeAspect="1"/>
          </p:cNvPicPr>
          <p:nvPr/>
        </p:nvPicPr>
        <p:blipFill>
          <a:blip r:embed="rId4"/>
          <a:stretch>
            <a:fillRect/>
          </a:stretch>
        </p:blipFill>
        <p:spPr>
          <a:xfrm>
            <a:off x="320884" y="2492896"/>
            <a:ext cx="4035092" cy="4054872"/>
          </a:xfrm>
          <a:prstGeom prst="rect">
            <a:avLst/>
          </a:prstGeom>
        </p:spPr>
      </p:pic>
      <p:sp>
        <p:nvSpPr>
          <p:cNvPr id="7" name="Rectangle 6"/>
          <p:cNvSpPr/>
          <p:nvPr/>
        </p:nvSpPr>
        <p:spPr>
          <a:xfrm>
            <a:off x="4355976" y="6117954"/>
            <a:ext cx="2660926" cy="430887"/>
          </a:xfrm>
          <a:prstGeom prst="rect">
            <a:avLst/>
          </a:prstGeom>
          <a:solidFill>
            <a:schemeClr val="bg1"/>
          </a:solidFill>
        </p:spPr>
        <p:txBody>
          <a:bodyPr wrap="none">
            <a:spAutoFit/>
          </a:bodyPr>
          <a:lstStyle/>
          <a:p>
            <a:r>
              <a:rPr lang="en-US" i="0" dirty="0">
                <a:solidFill>
                  <a:schemeClr val="tx1"/>
                </a:solidFill>
              </a:rPr>
              <a:t>http://</a:t>
            </a:r>
            <a:r>
              <a:rPr lang="en-US" i="0" dirty="0" err="1">
                <a:solidFill>
                  <a:schemeClr val="tx1"/>
                </a:solidFill>
              </a:rPr>
              <a:t>goo.gl</a:t>
            </a:r>
            <a:r>
              <a:rPr lang="en-US" i="0" dirty="0">
                <a:solidFill>
                  <a:schemeClr val="tx1"/>
                </a:solidFill>
              </a:rPr>
              <a:t>/wShK8</a:t>
            </a:r>
          </a:p>
        </p:txBody>
      </p:sp>
    </p:spTree>
    <p:extLst>
      <p:ext uri="{BB962C8B-B14F-4D97-AF65-F5344CB8AC3E}">
        <p14:creationId xmlns:p14="http://schemas.microsoft.com/office/powerpoint/2010/main" val="29741487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Text Box 5"/>
          <p:cNvSpPr txBox="1">
            <a:spLocks noChangeArrowheads="1"/>
          </p:cNvSpPr>
          <p:nvPr/>
        </p:nvSpPr>
        <p:spPr bwMode="auto">
          <a:xfrm>
            <a:off x="683568" y="764704"/>
            <a:ext cx="1726418"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What</a:t>
            </a:r>
            <a:endParaRPr lang="en-GB" sz="5000" b="1" i="0" dirty="0">
              <a:solidFill>
                <a:schemeClr val="tx1"/>
              </a:solidFill>
              <a:effectLst>
                <a:glow rad="101600">
                  <a:schemeClr val="bg1"/>
                </a:glow>
              </a:effectLst>
              <a:ea typeface="Arial" charset="0"/>
              <a:cs typeface="Arial" charset="0"/>
            </a:endParaRPr>
          </a:p>
        </p:txBody>
      </p:sp>
      <p:sp>
        <p:nvSpPr>
          <p:cNvPr id="15" name="Text Box 5"/>
          <p:cNvSpPr txBox="1">
            <a:spLocks noChangeArrowheads="1"/>
          </p:cNvSpPr>
          <p:nvPr/>
        </p:nvSpPr>
        <p:spPr bwMode="auto">
          <a:xfrm>
            <a:off x="2334137" y="764845"/>
            <a:ext cx="653687"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Is</a:t>
            </a:r>
            <a:endParaRPr lang="en-GB" sz="5000" b="1" i="0" dirty="0">
              <a:solidFill>
                <a:schemeClr val="tx1"/>
              </a:solidFill>
              <a:effectLst>
                <a:glow rad="101600">
                  <a:schemeClr val="bg1"/>
                </a:glow>
              </a:effectLst>
              <a:ea typeface="Arial" charset="0"/>
              <a:cs typeface="Arial" charset="0"/>
            </a:endParaRPr>
          </a:p>
        </p:txBody>
      </p:sp>
      <p:pic>
        <p:nvPicPr>
          <p:cNvPr id="18" name="Picture 4"/>
          <p:cNvPicPr>
            <a:picLocks noChangeAspect="1" noChangeArrowheads="1"/>
          </p:cNvPicPr>
          <p:nvPr/>
        </p:nvPicPr>
        <p:blipFill>
          <a:blip r:embed="rId3">
            <a:grayscl/>
          </a:blip>
          <a:srcRect/>
          <a:stretch>
            <a:fillRect/>
          </a:stretch>
        </p:blipFill>
        <p:spPr bwMode="auto">
          <a:xfrm>
            <a:off x="136649" y="1728168"/>
            <a:ext cx="4651375" cy="620712"/>
          </a:xfrm>
          <a:prstGeom prst="rect">
            <a:avLst/>
          </a:prstGeom>
          <a:noFill/>
          <a:ln w="9525">
            <a:noFill/>
            <a:round/>
            <a:headEnd/>
            <a:tailEnd/>
          </a:ln>
          <a:effectLst/>
        </p:spPr>
      </p:pic>
      <p:sp>
        <p:nvSpPr>
          <p:cNvPr id="16" name="Text Box 5"/>
          <p:cNvSpPr txBox="1">
            <a:spLocks noChangeArrowheads="1"/>
          </p:cNvSpPr>
          <p:nvPr/>
        </p:nvSpPr>
        <p:spPr bwMode="auto">
          <a:xfrm>
            <a:off x="1884960" y="1196893"/>
            <a:ext cx="2393905"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Action?</a:t>
            </a:r>
            <a:endParaRPr lang="en-GB" sz="5000" b="1" i="0" dirty="0">
              <a:solidFill>
                <a:schemeClr val="tx1"/>
              </a:solidFill>
              <a:effectLst>
                <a:glow rad="101600">
                  <a:schemeClr val="bg1"/>
                </a:glow>
              </a:effectLst>
              <a:ea typeface="Arial" charset="0"/>
              <a:cs typeface="Arial" charset="0"/>
            </a:endParaRPr>
          </a:p>
        </p:txBody>
      </p:sp>
      <p:sp>
        <p:nvSpPr>
          <p:cNvPr id="17" name="Text Box 5"/>
          <p:cNvSpPr txBox="1">
            <a:spLocks noChangeArrowheads="1"/>
          </p:cNvSpPr>
          <p:nvPr/>
        </p:nvSpPr>
        <p:spPr bwMode="auto">
          <a:xfrm>
            <a:off x="323528" y="1196893"/>
            <a:ext cx="1633440"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chemeClr val="tx1"/>
                </a:solidFill>
                <a:effectLst>
                  <a:glow rad="101600">
                    <a:schemeClr val="bg1"/>
                  </a:glow>
                </a:effectLst>
                <a:ea typeface="Arial" charset="0"/>
                <a:cs typeface="Arial" charset="0"/>
              </a:rPr>
              <a:t>Joint</a:t>
            </a:r>
            <a:endParaRPr lang="en-GB" sz="5000" b="1" i="0" dirty="0">
              <a:solidFill>
                <a:schemeClr val="tx1"/>
              </a:solidFill>
              <a:effectLst>
                <a:glow rad="101600">
                  <a:schemeClr val="bg1"/>
                </a:glow>
              </a:effectLst>
              <a:ea typeface="Arial" charset="0"/>
              <a:cs typeface="Arial" charset="0"/>
            </a:endParaRPr>
          </a:p>
        </p:txBody>
      </p:sp>
      <p:sp>
        <p:nvSpPr>
          <p:cNvPr id="2" name="TextBox 1"/>
          <p:cNvSpPr txBox="1"/>
          <p:nvPr/>
        </p:nvSpPr>
        <p:spPr>
          <a:xfrm>
            <a:off x="4845565" y="-382199"/>
            <a:ext cx="234520" cy="430887"/>
          </a:xfrm>
          <a:prstGeom prst="rect">
            <a:avLst/>
          </a:prstGeom>
          <a:noFill/>
        </p:spPr>
        <p:txBody>
          <a:bodyPr wrap="square" rtlCol="0">
            <a:spAutoFit/>
          </a:bodyPr>
          <a:lstStyle/>
          <a:p>
            <a:r>
              <a:rPr lang="en-US" dirty="0" smtClean="0"/>
              <a:t>	</a:t>
            </a:r>
            <a:endParaRPr lang="en-US" dirty="0"/>
          </a:p>
        </p:txBody>
      </p:sp>
      <p:sp>
        <p:nvSpPr>
          <p:cNvPr id="12" name="Rectangle 11"/>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24" name="Line 6"/>
          <p:cNvSpPr>
            <a:spLocks noChangeShapeType="1"/>
          </p:cNvSpPr>
          <p:nvPr/>
        </p:nvSpPr>
        <p:spPr bwMode="auto">
          <a:xfrm flipH="1">
            <a:off x="4644008" y="0"/>
            <a:ext cx="0" cy="6885385"/>
          </a:xfrm>
          <a:prstGeom prst="line">
            <a:avLst/>
          </a:prstGeom>
          <a:noFill/>
          <a:ln w="9525" cap="rnd">
            <a:solidFill>
              <a:schemeClr val="bg1"/>
            </a:solidFill>
            <a:prstDash val="sysDot"/>
            <a:round/>
            <a:headEnd/>
            <a:tailEnd/>
          </a:ln>
          <a:extLst>
            <a:ext uri="{909E8E84-426E-40dd-AFC4-6F175D3DCCD1}">
              <a14:hiddenFill xmlns:a14="http://schemas.microsoft.com/office/drawing/2010/main">
                <a:noFill/>
              </a14:hiddenFill>
            </a:ext>
          </a:extLst>
        </p:spPr>
        <p:txBody>
          <a:bodyPr wrap="square">
            <a:spAutoFit/>
          </a:bodyPr>
          <a:lstStyle/>
          <a:p>
            <a:endParaRPr lang="en-US"/>
          </a:p>
        </p:txBody>
      </p:sp>
      <p:sp>
        <p:nvSpPr>
          <p:cNvPr id="3" name="Rectangle 2"/>
          <p:cNvSpPr/>
          <p:nvPr/>
        </p:nvSpPr>
        <p:spPr bwMode="auto">
          <a:xfrm>
            <a:off x="0" y="2420888"/>
            <a:ext cx="4499992" cy="3096344"/>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5" name="TextBox 4"/>
          <p:cNvSpPr txBox="1"/>
          <p:nvPr/>
        </p:nvSpPr>
        <p:spPr>
          <a:xfrm>
            <a:off x="5412730" y="-1319202"/>
            <a:ext cx="234520" cy="430887"/>
          </a:xfrm>
          <a:prstGeom prst="rect">
            <a:avLst/>
          </a:prstGeom>
          <a:noFill/>
        </p:spPr>
        <p:txBody>
          <a:bodyPr wrap="square" rtlCol="0">
            <a:spAutoFit/>
          </a:bodyPr>
          <a:lstStyle/>
          <a:p>
            <a:endParaRPr lang="en-US" dirty="0"/>
          </a:p>
        </p:txBody>
      </p:sp>
      <p:sp>
        <p:nvSpPr>
          <p:cNvPr id="25" name="Text Box 2"/>
          <p:cNvSpPr txBox="1">
            <a:spLocks noChangeArrowheads="1"/>
          </p:cNvSpPr>
          <p:nvPr/>
        </p:nvSpPr>
        <p:spPr bwMode="auto">
          <a:xfrm>
            <a:off x="4878345" y="610846"/>
            <a:ext cx="3798111"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(Gilbert 2006, p. 5)</a:t>
            </a:r>
          </a:p>
        </p:txBody>
      </p:sp>
      <p:sp>
        <p:nvSpPr>
          <p:cNvPr id="27" name="Text Box 2"/>
          <p:cNvSpPr txBox="1">
            <a:spLocks noChangeArrowheads="1"/>
          </p:cNvSpPr>
          <p:nvPr/>
        </p:nvSpPr>
        <p:spPr bwMode="auto">
          <a:xfrm>
            <a:off x="4878345" y="2340309"/>
            <a:ext cx="3816424" cy="1448731"/>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(Tomasello 2008, </a:t>
            </a:r>
            <a:r>
              <a:rPr lang="en-US" i="0" dirty="0"/>
              <a:t>p</a:t>
            </a:r>
            <a:r>
              <a:rPr lang="en-US" i="0" dirty="0" smtClean="0"/>
              <a:t>. 181</a:t>
            </a:r>
            <a:r>
              <a:rPr lang="en-US" i="0" dirty="0"/>
              <a:t>)</a:t>
            </a:r>
            <a:endParaRPr lang="en-US" i="0" dirty="0" smtClean="0">
              <a:ea typeface="Arial" charset="0"/>
              <a:cs typeface="Arial" charset="0"/>
            </a:endParaRPr>
          </a:p>
        </p:txBody>
      </p:sp>
      <p:sp>
        <p:nvSpPr>
          <p:cNvPr id="28" name="Text Box 2"/>
          <p:cNvSpPr txBox="1">
            <a:spLocks noChangeArrowheads="1"/>
          </p:cNvSpPr>
          <p:nvPr/>
        </p:nvSpPr>
        <p:spPr bwMode="auto">
          <a:xfrm>
            <a:off x="4878345" y="4077072"/>
            <a:ext cx="3798111" cy="2125839"/>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t>
            </a:r>
            <a:r>
              <a:rPr lang="en-US" i="0" dirty="0"/>
              <a:t>the key property of joint action lies in its internal component [...] in the participants’ having a </a:t>
            </a:r>
            <a:r>
              <a:rPr lang="en-US" i="0" dirty="0" smtClean="0"/>
              <a:t>[...] </a:t>
            </a:r>
            <a:r>
              <a:rPr lang="en-US" i="0" dirty="0"/>
              <a:t>“shared</a:t>
            </a:r>
            <a:r>
              <a:rPr lang="en-US" i="0" dirty="0" smtClean="0"/>
              <a:t>” intention</a:t>
            </a:r>
            <a:r>
              <a:rPr lang="en-US" i="0" dirty="0"/>
              <a:t>.</a:t>
            </a:r>
            <a:r>
              <a:rPr lang="en-US" i="0" dirty="0" smtClean="0"/>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(Alonso 2009, pp. 444-5)</a:t>
            </a:r>
            <a:endParaRPr lang="en-US" i="0" dirty="0" smtClean="0">
              <a:ea typeface="Arial" charset="0"/>
              <a:cs typeface="Arial" charset="0"/>
            </a:endParaRPr>
          </a:p>
        </p:txBody>
      </p:sp>
      <p:sp>
        <p:nvSpPr>
          <p:cNvPr id="19" name="Rectangle 18"/>
          <p:cNvSpPr/>
          <p:nvPr/>
        </p:nvSpPr>
        <p:spPr bwMode="auto">
          <a:xfrm>
            <a:off x="4788024" y="260648"/>
            <a:ext cx="3995936" cy="6120680"/>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3" name="Picture 22"/>
          <p:cNvPicPr>
            <a:picLocks noChangeAspect="1"/>
          </p:cNvPicPr>
          <p:nvPr/>
        </p:nvPicPr>
        <p:blipFill>
          <a:blip r:embed="rId4"/>
          <a:stretch>
            <a:fillRect/>
          </a:stretch>
        </p:blipFill>
        <p:spPr>
          <a:xfrm>
            <a:off x="320884" y="2492896"/>
            <a:ext cx="4035092" cy="4054872"/>
          </a:xfrm>
          <a:prstGeom prst="rect">
            <a:avLst/>
          </a:prstGeom>
        </p:spPr>
      </p:pic>
      <p:sp>
        <p:nvSpPr>
          <p:cNvPr id="26" name="Rectangle 25"/>
          <p:cNvSpPr/>
          <p:nvPr/>
        </p:nvSpPr>
        <p:spPr>
          <a:xfrm>
            <a:off x="4355976" y="6117954"/>
            <a:ext cx="2660926" cy="430887"/>
          </a:xfrm>
          <a:prstGeom prst="rect">
            <a:avLst/>
          </a:prstGeom>
          <a:solidFill>
            <a:schemeClr val="bg1"/>
          </a:solidFill>
        </p:spPr>
        <p:txBody>
          <a:bodyPr wrap="none">
            <a:spAutoFit/>
          </a:bodyPr>
          <a:lstStyle/>
          <a:p>
            <a:r>
              <a:rPr lang="en-US" i="0" dirty="0">
                <a:solidFill>
                  <a:schemeClr val="tx1"/>
                </a:solidFill>
              </a:rPr>
              <a:t>http://</a:t>
            </a:r>
            <a:r>
              <a:rPr lang="en-US" i="0" dirty="0" err="1">
                <a:solidFill>
                  <a:schemeClr val="tx1"/>
                </a:solidFill>
              </a:rPr>
              <a:t>goo.gl</a:t>
            </a:r>
            <a:r>
              <a:rPr lang="en-US" i="0" dirty="0">
                <a:solidFill>
                  <a:schemeClr val="tx1"/>
                </a:solidFill>
              </a:rPr>
              <a:t>/wShK8</a:t>
            </a:r>
          </a:p>
        </p:txBody>
      </p:sp>
    </p:spTree>
    <p:extLst>
      <p:ext uri="{BB962C8B-B14F-4D97-AF65-F5344CB8AC3E}">
        <p14:creationId xmlns:p14="http://schemas.microsoft.com/office/powerpoint/2010/main" val="218110535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48510</TotalTime>
  <Words>4253</Words>
  <Application>Microsoft Macintosh PowerPoint</Application>
  <PresentationFormat>On-screen Show (4:3)</PresentationFormat>
  <Paragraphs>607</Paragraphs>
  <Slides>53</Slides>
  <Notes>44</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1696</cp:revision>
  <cp:lastPrinted>2011-07-06T10:35:07Z</cp:lastPrinted>
  <dcterms:created xsi:type="dcterms:W3CDTF">2010-11-22T10:27:15Z</dcterms:created>
  <dcterms:modified xsi:type="dcterms:W3CDTF">2011-07-06T10:56:00Z</dcterms:modified>
  <cp:category/>
</cp:coreProperties>
</file>